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7" r:id="rId2"/>
  </p:sldMasterIdLst>
  <p:notesMasterIdLst>
    <p:notesMasterId r:id="rId49"/>
  </p:notesMasterIdLst>
  <p:sldIdLst>
    <p:sldId id="256" r:id="rId3"/>
    <p:sldId id="257" r:id="rId4"/>
    <p:sldId id="392" r:id="rId5"/>
    <p:sldId id="394" r:id="rId6"/>
    <p:sldId id="393" r:id="rId7"/>
    <p:sldId id="525" r:id="rId8"/>
    <p:sldId id="545" r:id="rId9"/>
    <p:sldId id="569" r:id="rId10"/>
    <p:sldId id="568" r:id="rId11"/>
    <p:sldId id="571" r:id="rId12"/>
    <p:sldId id="554" r:id="rId13"/>
    <p:sldId id="572" r:id="rId14"/>
    <p:sldId id="573" r:id="rId15"/>
    <p:sldId id="577" r:id="rId16"/>
    <p:sldId id="576" r:id="rId17"/>
    <p:sldId id="575" r:id="rId18"/>
    <p:sldId id="574" r:id="rId19"/>
    <p:sldId id="580" r:id="rId20"/>
    <p:sldId id="579" r:id="rId21"/>
    <p:sldId id="578" r:id="rId22"/>
    <p:sldId id="581" r:id="rId23"/>
    <p:sldId id="582" r:id="rId24"/>
    <p:sldId id="567" r:id="rId25"/>
    <p:sldId id="570" r:id="rId26"/>
    <p:sldId id="583" r:id="rId27"/>
    <p:sldId id="586" r:id="rId28"/>
    <p:sldId id="587" r:id="rId29"/>
    <p:sldId id="584" r:id="rId30"/>
    <p:sldId id="560" r:id="rId31"/>
    <p:sldId id="585" r:id="rId32"/>
    <p:sldId id="589" r:id="rId33"/>
    <p:sldId id="591" r:id="rId34"/>
    <p:sldId id="592" r:id="rId35"/>
    <p:sldId id="593" r:id="rId36"/>
    <p:sldId id="594" r:id="rId37"/>
    <p:sldId id="590" r:id="rId38"/>
    <p:sldId id="597" r:id="rId39"/>
    <p:sldId id="595" r:id="rId40"/>
    <p:sldId id="596" r:id="rId41"/>
    <p:sldId id="598" r:id="rId42"/>
    <p:sldId id="599" r:id="rId43"/>
    <p:sldId id="600" r:id="rId44"/>
    <p:sldId id="588" r:id="rId45"/>
    <p:sldId id="562" r:id="rId46"/>
    <p:sldId id="563" r:id="rId47"/>
    <p:sldId id="387" r:id="rId48"/>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3C00"/>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3631"/>
  </p:normalViewPr>
  <p:slideViewPr>
    <p:cSldViewPr snapToGrid="0" snapToObjects="1">
      <p:cViewPr>
        <p:scale>
          <a:sx n="50" d="100"/>
          <a:sy n="50" d="100"/>
        </p:scale>
        <p:origin x="-204" y="-1004"/>
      </p:cViewPr>
      <p:guideLst>
        <p:guide orient="horz" pos="2159"/>
        <p:guide pos="3866"/>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2023/11/13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1531634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8" name="直角三角形 7"/>
          <p:cNvSpPr/>
          <p:nvPr userDrawn="1"/>
        </p:nvSpPr>
        <p:spPr>
          <a:xfrm rot="5400000">
            <a:off x="1657349" y="-1657351"/>
            <a:ext cx="1155700" cy="4470402"/>
          </a:xfrm>
          <a:prstGeom prst="rtTriangle">
            <a:avLst/>
          </a:pr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userDrawn="1"/>
        </p:nvSpPr>
        <p:spPr>
          <a:xfrm rot="16200000">
            <a:off x="7480300" y="2146300"/>
            <a:ext cx="6451600" cy="2971800"/>
          </a:xfrm>
          <a:prstGeom prst="rtTriangle">
            <a:avLst/>
          </a:prstGeom>
          <a:solidFill>
            <a:schemeClr val="accent3"/>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userDrawn="1"/>
        </p:nvSpPr>
        <p:spPr>
          <a:xfrm rot="5400000">
            <a:off x="0" y="0"/>
            <a:ext cx="1752600" cy="17526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a:off x="8165252" y="2831252"/>
            <a:ext cx="3695700" cy="4357796"/>
          </a:xfrm>
          <a:prstGeom prst="rtTriangle">
            <a:avLst/>
          </a:prstGeom>
          <a:solidFill>
            <a:schemeClr val="accent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4305300"/>
            <a:ext cx="1625600" cy="2552700"/>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5"/>
          <p:cNvSpPr>
            <a:spLocks noGrp="1"/>
          </p:cNvSpPr>
          <p:nvPr>
            <p:ph type="body" sz="quarter" idx="10"/>
          </p:nvPr>
        </p:nvSpPr>
        <p:spPr>
          <a:xfrm>
            <a:off x="1307569" y="1452563"/>
            <a:ext cx="5109845" cy="834708"/>
          </a:xfrm>
          <a:prstGeom prst="rect">
            <a:avLst/>
          </a:prstGeom>
        </p:spPr>
        <p:txBody>
          <a:bodyPr anchor="ctr"/>
          <a:lstStyle>
            <a:lvl1pPr marL="0" indent="0">
              <a:buNone/>
              <a:defRPr sz="4800" b="1">
                <a:solidFill>
                  <a:schemeClr val="accent2">
                    <a:lumMod val="75000"/>
                  </a:schemeClr>
                </a:solidFill>
              </a:defRPr>
            </a:lvl1pPr>
          </a:lstStyle>
          <a:p>
            <a:pPr lvl="0"/>
            <a:endParaRPr kumimoji="1" lang="zh-CN" altLang="en-US" dirty="0"/>
          </a:p>
        </p:txBody>
      </p:sp>
      <p:sp>
        <p:nvSpPr>
          <p:cNvPr id="11" name="文本占位符 5"/>
          <p:cNvSpPr>
            <a:spLocks noGrp="1"/>
          </p:cNvSpPr>
          <p:nvPr>
            <p:ph type="body" sz="quarter" idx="11"/>
          </p:nvPr>
        </p:nvSpPr>
        <p:spPr>
          <a:xfrm>
            <a:off x="1307569" y="2287271"/>
            <a:ext cx="7098666" cy="1215006"/>
          </a:xfrm>
          <a:prstGeom prst="rect">
            <a:avLst/>
          </a:prstGeom>
          <a:solidFill>
            <a:schemeClr val="accent2">
              <a:lumMod val="90000"/>
            </a:schemeClr>
          </a:solidFill>
        </p:spPr>
        <p:txBody>
          <a:bodyPr anchor="ctr"/>
          <a:lstStyle>
            <a:lvl1pPr marL="0" indent="0">
              <a:buNone/>
              <a:defRPr sz="6600" b="1">
                <a:solidFill>
                  <a:schemeClr val="bg1"/>
                </a:solidFill>
              </a:defRPr>
            </a:lvl1pPr>
          </a:lstStyle>
          <a:p>
            <a:pPr lvl="0"/>
            <a:endParaRPr kumimoji="1" lang="zh-CN" altLang="en-US" dirty="0"/>
          </a:p>
        </p:txBody>
      </p:sp>
      <p:sp>
        <p:nvSpPr>
          <p:cNvPr id="12" name="文本占位符 5"/>
          <p:cNvSpPr>
            <a:spLocks noGrp="1"/>
          </p:cNvSpPr>
          <p:nvPr>
            <p:ph type="body" sz="quarter" idx="12"/>
          </p:nvPr>
        </p:nvSpPr>
        <p:spPr>
          <a:xfrm>
            <a:off x="1307568" y="3502276"/>
            <a:ext cx="7098667" cy="579503"/>
          </a:xfrm>
          <a:prstGeom prst="rect">
            <a:avLst/>
          </a:prstGeom>
        </p:spPr>
        <p:txBody>
          <a:bodyPr anchor="ctr"/>
          <a:lstStyle>
            <a:lvl1pPr marL="0" indent="0">
              <a:buNone/>
              <a:defRPr sz="2800" b="1">
                <a:solidFill>
                  <a:schemeClr val="accent2">
                    <a:lumMod val="75000"/>
                  </a:schemeClr>
                </a:solidFill>
              </a:defRPr>
            </a:lvl1pPr>
          </a:lstStyle>
          <a:p>
            <a:pPr lvl="0"/>
            <a:endParaRPr kumimoji="1" lang="zh-CN" altLang="en-US" dirty="0"/>
          </a:p>
        </p:txBody>
      </p:sp>
      <p:sp>
        <p:nvSpPr>
          <p:cNvPr id="13" name="文本占位符 5"/>
          <p:cNvSpPr>
            <a:spLocks noGrp="1"/>
          </p:cNvSpPr>
          <p:nvPr>
            <p:ph type="body" sz="quarter" idx="13"/>
          </p:nvPr>
        </p:nvSpPr>
        <p:spPr>
          <a:xfrm>
            <a:off x="1307569" y="4158672"/>
            <a:ext cx="5109845" cy="1511877"/>
          </a:xfrm>
          <a:prstGeom prst="rect">
            <a:avLst/>
          </a:prstGeom>
        </p:spPr>
        <p:txBody>
          <a:bodyPr anchor="t"/>
          <a:lstStyle>
            <a:lvl1pPr marL="285750" indent="-285750">
              <a:buFont typeface="Arial" panose="020B0604020202020204" pitchFamily="34" charset="0"/>
              <a:buChar char="•"/>
              <a:defRPr sz="1400" b="1">
                <a:solidFill>
                  <a:schemeClr val="tx1">
                    <a:lumMod val="75000"/>
                    <a:lumOff val="25000"/>
                  </a:schemeClr>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背景图片出处</a:t>
            </a: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1.3</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Microsoft YaHei"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Microsoft YaHei"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913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2016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30018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31051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40902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4187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Microsoft YaHei" panose="020B0503020204020204" pitchFamily="3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Microsoft YaHei"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Microsoft YaHei" panose="020B0503020204020204" pitchFamily="34" charset="-122"/>
              <a:cs typeface="Segoe UI Light" panose="020B0502040204020203"/>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Microsoft YaHei"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Microsoft YaHei" panose="020B0503020204020204" pitchFamily="34" charset="-122"/>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3414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4447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34298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3527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3" name="文本占位符 5"/>
          <p:cNvSpPr>
            <a:spLocks noGrp="1"/>
          </p:cNvSpPr>
          <p:nvPr>
            <p:ph type="body" sz="quarter" idx="18" hasCustomPrompt="1"/>
          </p:nvPr>
        </p:nvSpPr>
        <p:spPr>
          <a:xfrm>
            <a:off x="7077075" y="4621538"/>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4" name="文本占位符 5"/>
          <p:cNvSpPr>
            <a:spLocks noGrp="1"/>
          </p:cNvSpPr>
          <p:nvPr>
            <p:ph type="body" sz="quarter" idx="19"/>
          </p:nvPr>
        </p:nvSpPr>
        <p:spPr>
          <a:xfrm>
            <a:off x="7912100" y="4719091"/>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0870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1904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8438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9471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6779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7812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5120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6153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151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254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19854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0888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7422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8455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5763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6796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4104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5137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1" name="文本占位符 5"/>
          <p:cNvSpPr>
            <a:spLocks noGrp="1"/>
          </p:cNvSpPr>
          <p:nvPr>
            <p:ph type="body" sz="quarter" idx="22" hasCustomPrompt="1"/>
          </p:nvPr>
        </p:nvSpPr>
        <p:spPr>
          <a:xfrm>
            <a:off x="7077075" y="524447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2" name="文本占位符 5"/>
          <p:cNvSpPr>
            <a:spLocks noGrp="1"/>
          </p:cNvSpPr>
          <p:nvPr>
            <p:ph type="body" sz="quarter" idx="23"/>
          </p:nvPr>
        </p:nvSpPr>
        <p:spPr>
          <a:xfrm>
            <a:off x="7912100" y="5347819"/>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5325" y="4909820"/>
            <a:ext cx="7955280" cy="781050"/>
          </a:xfrm>
        </p:spPr>
        <p:txBody>
          <a:bodyPr/>
          <a:lstStyle/>
          <a:p>
            <a:r>
              <a:rPr kumimoji="1" lang="en-US" altLang="zh-CN" sz="3500" dirty="0"/>
              <a:t>Module Leader: Dr Grace U. Nneji </a:t>
            </a:r>
          </a:p>
        </p:txBody>
      </p:sp>
      <p:sp>
        <p:nvSpPr>
          <p:cNvPr id="3" name="文本占位符 2"/>
          <p:cNvSpPr>
            <a:spLocks noGrp="1"/>
          </p:cNvSpPr>
          <p:nvPr>
            <p:ph type="body" sz="quarter" idx="11"/>
          </p:nvPr>
        </p:nvSpPr>
        <p:spPr>
          <a:xfrm>
            <a:off x="696595" y="855980"/>
            <a:ext cx="10619105" cy="2418715"/>
          </a:xfrm>
        </p:spPr>
        <p:txBody>
          <a:bodyPr tIns="540000"/>
          <a:lstStyle/>
          <a:p>
            <a:pPr algn="ctr"/>
            <a:r>
              <a:rPr lang="en-US" sz="64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Machine Learning </a:t>
            </a:r>
            <a:r>
              <a:rPr lang="en-US" sz="6400" b="1" dirty="0" smtClean="0">
                <a:solidFill>
                  <a:schemeClr val="tx1"/>
                </a:solidFill>
                <a:effectLst/>
                <a:latin typeface="Arial" panose="020B0604020202020204" pitchFamily="34" charset="0"/>
                <a:ea typeface="Calibri" panose="020F0502020204030204" pitchFamily="34" charset="0"/>
                <a:cs typeface="Arial" panose="020B0604020202020204" pitchFamily="34" charset="0"/>
              </a:rPr>
              <a:t>#7</a:t>
            </a:r>
            <a:endParaRPr kumimoji="1" lang="en-US" sz="6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descr="D:\Machine Learning Course OBU\LOGO_ICON\Machine learning.pngMachine learning"/>
          <p:cNvPicPr>
            <a:picLocks noChangeAspect="1"/>
          </p:cNvPicPr>
          <p:nvPr/>
        </p:nvPicPr>
        <p:blipFill>
          <a:blip r:embed="rId2"/>
          <a:srcRect/>
          <a:stretch>
            <a:fillRect/>
          </a:stretch>
        </p:blipFill>
        <p:spPr>
          <a:xfrm flipH="1">
            <a:off x="8895769" y="3785190"/>
            <a:ext cx="2758630" cy="26687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51283"/>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59599" y="-1348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a:off x="1028785" y="450369"/>
            <a:ext cx="28828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82399" y="59613"/>
            <a:ext cx="527729" cy="527729"/>
          </a:xfrm>
          <a:prstGeom prst="rect">
            <a:avLst/>
          </a:prstGeom>
        </p:spPr>
      </p:pic>
      <p:sp>
        <p:nvSpPr>
          <p:cNvPr id="4" name="Rectangle 3"/>
          <p:cNvSpPr/>
          <p:nvPr/>
        </p:nvSpPr>
        <p:spPr>
          <a:xfrm>
            <a:off x="50799" y="507612"/>
            <a:ext cx="12021229" cy="6001643"/>
          </a:xfrm>
          <a:prstGeom prst="rect">
            <a:avLst/>
          </a:prstGeom>
        </p:spPr>
        <p:txBody>
          <a:bodyPr wrap="square">
            <a:spAutoFit/>
          </a:bodyPr>
          <a:lstStyle/>
          <a:p>
            <a:pPr marL="342900" indent="-342900" algn="just">
              <a:buFont typeface="Wingdings" pitchFamily="2" charset="2"/>
              <a:buChar char="v"/>
            </a:pPr>
            <a:r>
              <a:rPr lang="en-GB" sz="2400" dirty="0" smtClean="0"/>
              <a:t>Consider a </a:t>
            </a:r>
            <a:r>
              <a:rPr lang="en-GB" sz="2400" dirty="0"/>
              <a:t>new test example, </a:t>
            </a:r>
            <a:r>
              <a:rPr lang="en-GB" sz="2400" dirty="0" smtClean="0"/>
              <a:t>it is </a:t>
            </a:r>
            <a:r>
              <a:rPr lang="en-GB" sz="2400" dirty="0"/>
              <a:t>a cat </a:t>
            </a:r>
            <a:r>
              <a:rPr lang="en-GB" sz="2400" dirty="0" smtClean="0"/>
              <a:t>if </a:t>
            </a:r>
            <a:r>
              <a:rPr lang="en-GB" sz="2400" dirty="0"/>
              <a:t>the ear-shaped </a:t>
            </a:r>
            <a:r>
              <a:rPr lang="en-GB" sz="2400" dirty="0"/>
              <a:t>i</a:t>
            </a:r>
            <a:r>
              <a:rPr lang="en-GB" sz="2400" dirty="0" smtClean="0"/>
              <a:t>s pointy,</a:t>
            </a:r>
            <a:r>
              <a:rPr lang="en-GB" sz="2400" dirty="0"/>
              <a:t> </a:t>
            </a:r>
            <a:r>
              <a:rPr lang="en-GB" sz="2400" dirty="0" smtClean="0"/>
              <a:t>face </a:t>
            </a:r>
            <a:r>
              <a:rPr lang="en-GB" sz="2400" dirty="0"/>
              <a:t>shape is round, and whiskers are </a:t>
            </a:r>
            <a:r>
              <a:rPr lang="en-GB" sz="2400" dirty="0" smtClean="0"/>
              <a:t>present.</a:t>
            </a:r>
            <a:r>
              <a:rPr lang="en-GB" sz="2400" dirty="0"/>
              <a:t> </a:t>
            </a:r>
            <a:r>
              <a:rPr lang="en-GB" sz="2400" dirty="0" smtClean="0"/>
              <a:t>The model will </a:t>
            </a:r>
            <a:r>
              <a:rPr lang="en-GB" sz="2400" dirty="0"/>
              <a:t>make a classification decision </a:t>
            </a:r>
            <a:r>
              <a:rPr lang="en-GB" sz="2400" dirty="0" smtClean="0"/>
              <a:t>by starting from the topmost </a:t>
            </a:r>
            <a:r>
              <a:rPr lang="en-GB" sz="2400" dirty="0"/>
              <a:t>node of the </a:t>
            </a:r>
            <a:r>
              <a:rPr lang="en-GB" sz="2400" dirty="0" smtClean="0"/>
              <a:t>tree (called root node) and will </a:t>
            </a:r>
            <a:r>
              <a:rPr lang="en-GB" sz="2400" dirty="0"/>
              <a:t>look at </a:t>
            </a:r>
            <a:r>
              <a:rPr lang="en-GB" sz="2400" dirty="0" smtClean="0"/>
              <a:t>the </a:t>
            </a:r>
            <a:r>
              <a:rPr lang="en-GB" sz="2400" dirty="0"/>
              <a:t>feature written inside, which is ear shape. </a:t>
            </a:r>
          </a:p>
          <a:p>
            <a:pPr marL="342900" indent="-342900" algn="just">
              <a:buFont typeface="Wingdings" pitchFamily="2" charset="2"/>
              <a:buChar char="v"/>
            </a:pPr>
            <a:r>
              <a:rPr lang="en-GB" sz="2400" dirty="0"/>
              <a:t>Based on the value of the ear </a:t>
            </a:r>
            <a:r>
              <a:rPr lang="en-GB" sz="2400" dirty="0" smtClean="0"/>
              <a:t>shape, it will consider if to go left or </a:t>
            </a:r>
            <a:r>
              <a:rPr lang="en-GB" sz="2400" dirty="0"/>
              <a:t>right. </a:t>
            </a:r>
            <a:r>
              <a:rPr lang="en-GB" sz="2400" dirty="0" smtClean="0"/>
              <a:t>The </a:t>
            </a:r>
            <a:r>
              <a:rPr lang="en-GB" sz="2400" dirty="0"/>
              <a:t>value of the ear-shape </a:t>
            </a:r>
            <a:r>
              <a:rPr lang="en-GB" sz="2400" dirty="0" smtClean="0"/>
              <a:t>is </a:t>
            </a:r>
            <a:r>
              <a:rPr lang="en-GB" sz="2400" dirty="0"/>
              <a:t>pointy, </a:t>
            </a:r>
            <a:r>
              <a:rPr lang="en-GB" sz="2400" dirty="0" smtClean="0"/>
              <a:t>and it will go to </a:t>
            </a:r>
            <a:r>
              <a:rPr lang="en-GB" sz="2400" dirty="0"/>
              <a:t>the left branch of the tree</a:t>
            </a:r>
            <a:r>
              <a:rPr lang="en-GB" sz="2400" dirty="0" smtClean="0"/>
              <a:t>, </a:t>
            </a:r>
            <a:r>
              <a:rPr lang="en-GB" sz="2400" dirty="0"/>
              <a:t>and end up at this oval </a:t>
            </a:r>
            <a:r>
              <a:rPr lang="en-GB" sz="2400" dirty="0" smtClean="0"/>
              <a:t>node called the decision node.</a:t>
            </a:r>
            <a:r>
              <a:rPr lang="en-GB" sz="2400" dirty="0"/>
              <a:t> </a:t>
            </a:r>
          </a:p>
          <a:p>
            <a:pPr marL="342900" indent="-342900" algn="just">
              <a:buFont typeface="Wingdings" pitchFamily="2" charset="2"/>
              <a:buChar char="v"/>
            </a:pPr>
            <a:r>
              <a:rPr lang="en-GB" sz="2400" dirty="0"/>
              <a:t>We then look at the face shape of </a:t>
            </a:r>
            <a:r>
              <a:rPr lang="en-GB" sz="2400" dirty="0" smtClean="0"/>
              <a:t>the </a:t>
            </a:r>
            <a:r>
              <a:rPr lang="en-GB" sz="2400" dirty="0"/>
              <a:t>example, </a:t>
            </a:r>
            <a:r>
              <a:rPr lang="en-GB" sz="2400" dirty="0" smtClean="0"/>
              <a:t>which </a:t>
            </a:r>
            <a:r>
              <a:rPr lang="en-GB" sz="2400" dirty="0"/>
              <a:t>turns out to be round, </a:t>
            </a:r>
            <a:r>
              <a:rPr lang="en-GB" sz="2400" dirty="0" smtClean="0"/>
              <a:t>and </a:t>
            </a:r>
            <a:r>
              <a:rPr lang="en-GB" sz="2400" dirty="0"/>
              <a:t>so we will follow this arrow down over here. </a:t>
            </a:r>
            <a:r>
              <a:rPr lang="en-GB" sz="2400" dirty="0" smtClean="0"/>
              <a:t>The </a:t>
            </a:r>
            <a:r>
              <a:rPr lang="en-GB" sz="2400" dirty="0"/>
              <a:t>algorithm will make </a:t>
            </a:r>
            <a:r>
              <a:rPr lang="en-GB" sz="2400" dirty="0" smtClean="0"/>
              <a:t>a </a:t>
            </a:r>
            <a:r>
              <a:rPr lang="en-GB" sz="2400" dirty="0"/>
              <a:t>inference that it thinks this is a cat. </a:t>
            </a:r>
            <a:r>
              <a:rPr lang="en-GB" sz="2400" dirty="0" smtClean="0"/>
              <a:t>You </a:t>
            </a:r>
            <a:r>
              <a:rPr lang="en-GB" sz="2400" dirty="0"/>
              <a:t>get to this node and the algorithm </a:t>
            </a:r>
            <a:r>
              <a:rPr lang="en-GB" sz="2400" dirty="0" smtClean="0"/>
              <a:t>will</a:t>
            </a:r>
            <a:r>
              <a:rPr lang="en-GB" sz="2400" dirty="0"/>
              <a:t> </a:t>
            </a:r>
            <a:r>
              <a:rPr lang="en-GB" sz="2400" dirty="0" smtClean="0"/>
              <a:t>make </a:t>
            </a:r>
            <a:r>
              <a:rPr lang="en-GB" sz="2400" dirty="0"/>
              <a:t>a prediction that this is a cat. </a:t>
            </a:r>
          </a:p>
          <a:p>
            <a:pPr marL="342900" indent="-342900" algn="just">
              <a:buFont typeface="Wingdings" pitchFamily="2" charset="2"/>
              <a:buChar char="v"/>
            </a:pPr>
            <a:r>
              <a:rPr lang="en-GB" sz="2400" dirty="0" smtClean="0"/>
              <a:t>All of the </a:t>
            </a:r>
            <a:r>
              <a:rPr lang="en-GB" sz="2400" dirty="0"/>
              <a:t>oval </a:t>
            </a:r>
            <a:r>
              <a:rPr lang="en-GB" sz="2400" dirty="0" smtClean="0"/>
              <a:t>shapes </a:t>
            </a:r>
            <a:r>
              <a:rPr lang="en-GB" sz="2400" dirty="0"/>
              <a:t>excluding the boxes at the </a:t>
            </a:r>
            <a:r>
              <a:rPr lang="en-GB" sz="2400" dirty="0" smtClean="0"/>
              <a:t>bottom are </a:t>
            </a:r>
            <a:r>
              <a:rPr lang="en-GB" sz="2400" dirty="0"/>
              <a:t>called decision </a:t>
            </a:r>
            <a:r>
              <a:rPr lang="en-GB" sz="2400" dirty="0" smtClean="0"/>
              <a:t>nodes </a:t>
            </a:r>
            <a:r>
              <a:rPr lang="en-GB" sz="2400" dirty="0"/>
              <a:t>because they look at </a:t>
            </a:r>
            <a:r>
              <a:rPr lang="en-GB" sz="2400" dirty="0" smtClean="0"/>
              <a:t>a </a:t>
            </a:r>
            <a:r>
              <a:rPr lang="en-GB" sz="2400" dirty="0"/>
              <a:t>particular feature and </a:t>
            </a:r>
            <a:r>
              <a:rPr lang="en-GB" sz="2400" dirty="0" smtClean="0"/>
              <a:t>then </a:t>
            </a:r>
            <a:r>
              <a:rPr lang="en-GB" sz="2400" dirty="0"/>
              <a:t>based on the value of the </a:t>
            </a:r>
            <a:r>
              <a:rPr lang="en-GB" sz="2400" dirty="0" smtClean="0"/>
              <a:t>feature decides either </a:t>
            </a:r>
            <a:r>
              <a:rPr lang="en-GB" sz="2400" dirty="0"/>
              <a:t>to </a:t>
            </a:r>
            <a:r>
              <a:rPr lang="en-GB" sz="2400" dirty="0" smtClean="0"/>
              <a:t>go </a:t>
            </a:r>
            <a:r>
              <a:rPr lang="en-GB" sz="2400" dirty="0"/>
              <a:t>left or right down the tree. </a:t>
            </a:r>
          </a:p>
          <a:p>
            <a:pPr marL="342900" indent="-342900" algn="just">
              <a:buFont typeface="Wingdings" pitchFamily="2" charset="2"/>
              <a:buChar char="v"/>
            </a:pPr>
            <a:r>
              <a:rPr lang="en-GB" sz="2400" dirty="0"/>
              <a:t>Finally, these nodes at the </a:t>
            </a:r>
            <a:r>
              <a:rPr lang="en-GB" sz="2400" dirty="0" smtClean="0"/>
              <a:t>bottom symbolised with rectangular </a:t>
            </a:r>
            <a:r>
              <a:rPr lang="en-GB" sz="2400" dirty="0"/>
              <a:t>boxes are called leaf </a:t>
            </a:r>
            <a:r>
              <a:rPr lang="en-GB" sz="2400" dirty="0" smtClean="0"/>
              <a:t>nodes</a:t>
            </a:r>
            <a:r>
              <a:rPr lang="en-GB" sz="2400" dirty="0"/>
              <a:t> </a:t>
            </a:r>
            <a:r>
              <a:rPr lang="en-GB" sz="2400" dirty="0" smtClean="0"/>
              <a:t>which makes prediction.</a:t>
            </a:r>
            <a:endParaRPr lang="en-GB" sz="2400" dirty="0"/>
          </a:p>
        </p:txBody>
      </p:sp>
    </p:spTree>
    <p:extLst>
      <p:ext uri="{BB962C8B-B14F-4D97-AF65-F5344CB8AC3E}">
        <p14:creationId xmlns:p14="http://schemas.microsoft.com/office/powerpoint/2010/main" val="276984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28785" y="-713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a:off x="1028785" y="551969"/>
            <a:ext cx="26161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21532" y="59613"/>
            <a:ext cx="688597" cy="688597"/>
          </a:xfrm>
          <a:prstGeom prst="rect">
            <a:avLst/>
          </a:prstGeom>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985" r="4343"/>
          <a:stretch/>
        </p:blipFill>
        <p:spPr bwMode="auto">
          <a:xfrm>
            <a:off x="347735" y="1041401"/>
            <a:ext cx="10942565" cy="5299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31877" y="755169"/>
            <a:ext cx="2006685" cy="135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731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8583"/>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28785" y="-1729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a:off x="977985" y="412269"/>
            <a:ext cx="26161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21532" y="59613"/>
            <a:ext cx="688597" cy="688597"/>
          </a:xfrm>
          <a:prstGeom prst="rect">
            <a:avLst/>
          </a:prstGeom>
        </p:spPr>
      </p:pic>
      <p:sp>
        <p:nvSpPr>
          <p:cNvPr id="4" name="Rectangle 3"/>
          <p:cNvSpPr/>
          <p:nvPr/>
        </p:nvSpPr>
        <p:spPr>
          <a:xfrm>
            <a:off x="131877" y="755169"/>
            <a:ext cx="2006685" cy="135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597" r="2546" b="3268"/>
          <a:stretch/>
        </p:blipFill>
        <p:spPr bwMode="auto">
          <a:xfrm>
            <a:off x="329242" y="707756"/>
            <a:ext cx="10694358" cy="54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31877" y="590040"/>
            <a:ext cx="2006685" cy="135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7823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51283"/>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28785" y="-1348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a:off x="1028785" y="463069"/>
            <a:ext cx="26161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56999" y="59613"/>
            <a:ext cx="553129" cy="553129"/>
          </a:xfrm>
          <a:prstGeom prst="rect">
            <a:avLst/>
          </a:prstGeom>
        </p:spPr>
      </p:pic>
      <p:sp>
        <p:nvSpPr>
          <p:cNvPr id="5" name="Rectangle 4"/>
          <p:cNvSpPr/>
          <p:nvPr/>
        </p:nvSpPr>
        <p:spPr>
          <a:xfrm>
            <a:off x="-63500" y="659124"/>
            <a:ext cx="12110128" cy="1015663"/>
          </a:xfrm>
          <a:prstGeom prst="rect">
            <a:avLst/>
          </a:prstGeom>
        </p:spPr>
        <p:txBody>
          <a:bodyPr wrap="square">
            <a:spAutoFit/>
          </a:bodyPr>
          <a:lstStyle/>
          <a:p>
            <a:pPr marL="342900" indent="-342900" algn="just">
              <a:buFont typeface="Wingdings" pitchFamily="2" charset="2"/>
              <a:buChar char="v"/>
            </a:pPr>
            <a:r>
              <a:rPr lang="en-GB" sz="2000" dirty="0"/>
              <a:t>Seems like there are lots of </a:t>
            </a:r>
            <a:r>
              <a:rPr lang="en-GB" sz="2000" dirty="0" smtClean="0"/>
              <a:t>different </a:t>
            </a:r>
            <a:r>
              <a:rPr lang="en-GB" sz="2000" dirty="0"/>
              <a:t>decision trees one </a:t>
            </a:r>
            <a:r>
              <a:rPr lang="en-GB" sz="2000" dirty="0" smtClean="0"/>
              <a:t>could </a:t>
            </a:r>
            <a:r>
              <a:rPr lang="en-GB" sz="2000" dirty="0"/>
              <a:t>build for a </a:t>
            </a:r>
            <a:r>
              <a:rPr lang="en-GB" sz="2000" dirty="0" smtClean="0"/>
              <a:t>given application</a:t>
            </a:r>
            <a:r>
              <a:rPr lang="en-GB" sz="2000" dirty="0"/>
              <a:t>. </a:t>
            </a:r>
            <a:r>
              <a:rPr lang="en-GB" sz="2000" dirty="0" smtClean="0"/>
              <a:t>How </a:t>
            </a:r>
            <a:r>
              <a:rPr lang="en-GB" sz="2000" dirty="0"/>
              <a:t>do you get an algorithm to learn </a:t>
            </a:r>
            <a:r>
              <a:rPr lang="en-GB" sz="2000" dirty="0" smtClean="0"/>
              <a:t>a </a:t>
            </a:r>
            <a:r>
              <a:rPr lang="en-GB" sz="2000" dirty="0"/>
              <a:t>specific decision tree based on a training set?</a:t>
            </a: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8423" t="10326" r="44737"/>
          <a:stretch/>
        </p:blipFill>
        <p:spPr bwMode="auto">
          <a:xfrm>
            <a:off x="3441700" y="2184400"/>
            <a:ext cx="31877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0054" r="75747" b="23913"/>
          <a:stretch/>
        </p:blipFill>
        <p:spPr bwMode="auto">
          <a:xfrm>
            <a:off x="266700" y="2184400"/>
            <a:ext cx="2880485" cy="308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050" t="6793"/>
          <a:stretch/>
        </p:blipFill>
        <p:spPr bwMode="auto">
          <a:xfrm>
            <a:off x="6624788" y="2019299"/>
            <a:ext cx="5338612" cy="43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95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474236"/>
            <a:ext cx="3835400" cy="3844213"/>
          </a:xfrm>
        </p:spPr>
        <p:txBody>
          <a:bodyPr/>
          <a:lstStyle/>
          <a:p>
            <a:r>
              <a:rPr kumimoji="1" lang="en-US" altLang="zh-CN" sz="23000" dirty="0" smtClean="0"/>
              <a:t>05</a:t>
            </a:r>
            <a:endParaRPr kumimoji="1" lang="zh-CN" altLang="en-US" sz="23000" dirty="0"/>
          </a:p>
        </p:txBody>
      </p:sp>
      <p:sp>
        <p:nvSpPr>
          <p:cNvPr id="3" name="文本占位符 2"/>
          <p:cNvSpPr>
            <a:spLocks noGrp="1"/>
          </p:cNvSpPr>
          <p:nvPr>
            <p:ph type="body" sz="quarter" idx="13"/>
          </p:nvPr>
        </p:nvSpPr>
        <p:spPr>
          <a:xfrm>
            <a:off x="4051300" y="1092201"/>
            <a:ext cx="8089900" cy="4564380"/>
          </a:xfrm>
        </p:spPr>
        <p:txBody>
          <a:bodyPr anchor="ctr"/>
          <a:lstStyle/>
          <a:p>
            <a:pPr algn="ctr"/>
            <a:r>
              <a:rPr kumimoji="1" lang="en-US" altLang="zh-CN" sz="8800" dirty="0" smtClean="0"/>
              <a:t>Decision Trees Learning Process</a:t>
            </a:r>
            <a:endParaRPr kumimoji="1" lang="zh-CN" altLang="en-US" sz="8800" dirty="0"/>
          </a:p>
        </p:txBody>
      </p:sp>
    </p:spTree>
    <p:extLst>
      <p:ext uri="{BB962C8B-B14F-4D97-AF65-F5344CB8AC3E}">
        <p14:creationId xmlns:p14="http://schemas.microsoft.com/office/powerpoint/2010/main" val="366961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028785" y="-71389"/>
            <a:ext cx="8958580" cy="779145"/>
          </a:xfrm>
        </p:spPr>
        <p:txBody>
          <a:bodyPr/>
          <a:lstStyle/>
          <a:p>
            <a:r>
              <a:rPr kumimoji="1" lang="en-US" altLang="zh-CN" dirty="0" smtClean="0"/>
              <a:t>Decision Tree Learning Process</a:t>
            </a:r>
            <a:endParaRPr kumimoji="1" lang="zh-CN" altLang="en-US" dirty="0"/>
          </a:p>
        </p:txBody>
      </p:sp>
      <p:sp>
        <p:nvSpPr>
          <p:cNvPr id="17" name="矩形 16"/>
          <p:cNvSpPr/>
          <p:nvPr/>
        </p:nvSpPr>
        <p:spPr>
          <a:xfrm>
            <a:off x="1028785" y="551969"/>
            <a:ext cx="55117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658599" y="59613"/>
            <a:ext cx="451529" cy="451529"/>
          </a:xfrm>
          <a:prstGeom prst="rect">
            <a:avLst/>
          </a:prstGeom>
        </p:spPr>
      </p:pic>
      <p:sp>
        <p:nvSpPr>
          <p:cNvPr id="4" name="Rectangle 3"/>
          <p:cNvSpPr/>
          <p:nvPr/>
        </p:nvSpPr>
        <p:spPr>
          <a:xfrm>
            <a:off x="131877" y="755169"/>
            <a:ext cx="2006685" cy="135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
        <p:nvSpPr>
          <p:cNvPr id="5" name="Rectangle 4"/>
          <p:cNvSpPr/>
          <p:nvPr/>
        </p:nvSpPr>
        <p:spPr>
          <a:xfrm>
            <a:off x="119219" y="732488"/>
            <a:ext cx="11882281" cy="5355312"/>
          </a:xfrm>
          <a:prstGeom prst="rect">
            <a:avLst/>
          </a:prstGeom>
        </p:spPr>
        <p:txBody>
          <a:bodyPr wrap="square">
            <a:spAutoFit/>
          </a:bodyPr>
          <a:lstStyle/>
          <a:p>
            <a:pPr marL="285750" indent="-285750" algn="just">
              <a:lnSpc>
                <a:spcPct val="150000"/>
              </a:lnSpc>
              <a:buFont typeface="Wingdings" pitchFamily="2" charset="2"/>
              <a:buChar char="v"/>
            </a:pPr>
            <a:r>
              <a:rPr lang="en-GB" sz="1900" dirty="0" smtClean="0"/>
              <a:t>The </a:t>
            </a:r>
            <a:r>
              <a:rPr lang="en-GB" sz="1900" dirty="0"/>
              <a:t>first step of decision tree learning is, </a:t>
            </a:r>
            <a:r>
              <a:rPr lang="en-GB" sz="1900" dirty="0" smtClean="0"/>
              <a:t>we </a:t>
            </a:r>
            <a:r>
              <a:rPr lang="en-GB" sz="1900" dirty="0"/>
              <a:t>have to decide what feature to use at the root node. </a:t>
            </a:r>
            <a:r>
              <a:rPr lang="en-GB" sz="1900" dirty="0" smtClean="0"/>
              <a:t>That </a:t>
            </a:r>
            <a:r>
              <a:rPr lang="en-GB" sz="1900" dirty="0"/>
              <a:t>is the first node at </a:t>
            </a:r>
            <a:r>
              <a:rPr lang="en-GB" sz="1900" dirty="0" smtClean="0"/>
              <a:t>the </a:t>
            </a:r>
            <a:r>
              <a:rPr lang="en-GB" sz="1900" dirty="0"/>
              <a:t>very top of the decision tree</a:t>
            </a:r>
            <a:r>
              <a:rPr lang="en-GB" sz="1900" dirty="0" smtClean="0"/>
              <a:t>.</a:t>
            </a:r>
            <a:r>
              <a:rPr lang="en-GB" sz="1900" dirty="0"/>
              <a:t> </a:t>
            </a:r>
            <a:r>
              <a:rPr lang="en-GB" sz="1900" dirty="0" smtClean="0"/>
              <a:t>Let's </a:t>
            </a:r>
            <a:r>
              <a:rPr lang="en-GB" sz="1900" dirty="0"/>
              <a:t>say that we decided to </a:t>
            </a:r>
            <a:r>
              <a:rPr lang="en-GB" sz="1900" dirty="0" smtClean="0"/>
              <a:t>pick </a:t>
            </a:r>
            <a:r>
              <a:rPr lang="en-GB" sz="1900" dirty="0"/>
              <a:t>as the </a:t>
            </a:r>
            <a:r>
              <a:rPr lang="en-GB" sz="1900" dirty="0" smtClean="0"/>
              <a:t>Ear shape feature as </a:t>
            </a:r>
            <a:r>
              <a:rPr lang="en-GB" sz="1900" dirty="0"/>
              <a:t>the root </a:t>
            </a:r>
            <a:r>
              <a:rPr lang="en-GB" sz="1900" dirty="0" smtClean="0"/>
              <a:t>node.</a:t>
            </a:r>
            <a:r>
              <a:rPr lang="en-GB" sz="1900" dirty="0"/>
              <a:t> </a:t>
            </a:r>
            <a:r>
              <a:rPr lang="en-GB" sz="1900" dirty="0" smtClean="0"/>
              <a:t>So from the 10 training samples, we'll </a:t>
            </a:r>
            <a:r>
              <a:rPr lang="en-GB" sz="1900" dirty="0"/>
              <a:t>split </a:t>
            </a:r>
            <a:r>
              <a:rPr lang="en-GB" sz="1900" dirty="0" smtClean="0"/>
              <a:t>according </a:t>
            </a:r>
            <a:r>
              <a:rPr lang="en-GB" sz="1900" dirty="0"/>
              <a:t>to </a:t>
            </a:r>
            <a:r>
              <a:rPr lang="en-GB" sz="1900" dirty="0" smtClean="0"/>
              <a:t>the </a:t>
            </a:r>
            <a:r>
              <a:rPr lang="en-GB" sz="1900" dirty="0"/>
              <a:t>value of the ear shape </a:t>
            </a:r>
            <a:r>
              <a:rPr lang="en-GB" sz="1900" dirty="0" smtClean="0"/>
              <a:t>feature </a:t>
            </a:r>
            <a:r>
              <a:rPr lang="en-GB" sz="1900" b="1" dirty="0" smtClean="0"/>
              <a:t>via an algorithm.</a:t>
            </a:r>
            <a:r>
              <a:rPr lang="en-GB" sz="1900" b="1" dirty="0"/>
              <a:t> </a:t>
            </a:r>
          </a:p>
          <a:p>
            <a:pPr marL="285750" indent="-285750" algn="just">
              <a:lnSpc>
                <a:spcPct val="150000"/>
              </a:lnSpc>
              <a:buFont typeface="Wingdings" pitchFamily="2" charset="2"/>
              <a:buChar char="v"/>
            </a:pPr>
            <a:r>
              <a:rPr lang="en-GB" sz="1900" dirty="0"/>
              <a:t>In particular, let's pick out the five examples with </a:t>
            </a:r>
            <a:r>
              <a:rPr lang="en-GB" sz="1900" dirty="0" smtClean="0"/>
              <a:t>pointy </a:t>
            </a:r>
            <a:r>
              <a:rPr lang="en-GB" sz="1900" dirty="0"/>
              <a:t>ears and move them over down to the </a:t>
            </a:r>
            <a:r>
              <a:rPr lang="en-GB" sz="1900" dirty="0" smtClean="0"/>
              <a:t>left while</a:t>
            </a:r>
            <a:r>
              <a:rPr lang="en-GB" sz="1900" dirty="0"/>
              <a:t> </a:t>
            </a:r>
            <a:r>
              <a:rPr lang="en-GB" sz="1900" dirty="0" smtClean="0"/>
              <a:t>floppy </a:t>
            </a:r>
            <a:r>
              <a:rPr lang="en-GB" sz="1900" dirty="0"/>
              <a:t>ears </a:t>
            </a:r>
            <a:r>
              <a:rPr lang="en-GB" sz="1900" dirty="0" smtClean="0"/>
              <a:t>will be moved down </a:t>
            </a:r>
            <a:r>
              <a:rPr lang="en-GB" sz="1900" dirty="0"/>
              <a:t>to the right. </a:t>
            </a:r>
          </a:p>
          <a:p>
            <a:pPr marL="285750" indent="-285750" algn="just">
              <a:lnSpc>
                <a:spcPct val="150000"/>
              </a:lnSpc>
              <a:buFont typeface="Wingdings" pitchFamily="2" charset="2"/>
              <a:buChar char="v"/>
            </a:pPr>
            <a:r>
              <a:rPr lang="en-GB" sz="1900" dirty="0" smtClean="0"/>
              <a:t>The second step is focusing just on the left part called the left branch of the decision tree to decide what nodes to put over there.</a:t>
            </a:r>
            <a:r>
              <a:rPr lang="en-GB" sz="1900" dirty="0"/>
              <a:t> </a:t>
            </a:r>
            <a:r>
              <a:rPr lang="en-GB" sz="1900" dirty="0" smtClean="0"/>
              <a:t>Let's say you decide to use the face shape feature. What we'll do now is take these five examples on the left branch and split these five examples into two subsets based on their value of the face shape while we’ll take the four examples out of these five with a round face shape and move them down to the left. The one example without round face shape and move it down to the right. </a:t>
            </a:r>
            <a:endParaRPr lang="en-GB" sz="1900" dirty="0"/>
          </a:p>
        </p:txBody>
      </p:sp>
    </p:spTree>
    <p:extLst>
      <p:ext uri="{BB962C8B-B14F-4D97-AF65-F5344CB8AC3E}">
        <p14:creationId xmlns:p14="http://schemas.microsoft.com/office/powerpoint/2010/main" val="333261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63983"/>
            <a:ext cx="796705" cy="500428"/>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028785" y="-1475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a:off x="1028785" y="475769"/>
            <a:ext cx="26161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72053" y="59613"/>
            <a:ext cx="538075" cy="538075"/>
          </a:xfrm>
          <a:prstGeom prst="rect">
            <a:avLst/>
          </a:prstGeom>
        </p:spPr>
      </p:pic>
      <p:sp>
        <p:nvSpPr>
          <p:cNvPr id="4" name="Rectangle 3"/>
          <p:cNvSpPr/>
          <p:nvPr/>
        </p:nvSpPr>
        <p:spPr>
          <a:xfrm>
            <a:off x="131877" y="755169"/>
            <a:ext cx="2006685" cy="135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
        <p:nvSpPr>
          <p:cNvPr id="5" name="Rectangle 4"/>
          <p:cNvSpPr/>
          <p:nvPr/>
        </p:nvSpPr>
        <p:spPr>
          <a:xfrm>
            <a:off x="296977" y="651559"/>
            <a:ext cx="11552123" cy="5078313"/>
          </a:xfrm>
          <a:prstGeom prst="rect">
            <a:avLst/>
          </a:prstGeom>
        </p:spPr>
        <p:txBody>
          <a:bodyPr wrap="square">
            <a:spAutoFit/>
          </a:bodyPr>
          <a:lstStyle/>
          <a:p>
            <a:pPr marL="285750" indent="-285750" algn="just">
              <a:lnSpc>
                <a:spcPct val="150000"/>
              </a:lnSpc>
              <a:buFont typeface="Wingdings" pitchFamily="2" charset="2"/>
              <a:buChar char="v"/>
            </a:pPr>
            <a:r>
              <a:rPr lang="en-GB" dirty="0"/>
              <a:t>Rather than splitting further, we created a leaf node that makes a prediction </a:t>
            </a:r>
            <a:r>
              <a:rPr lang="en-GB" dirty="0" smtClean="0"/>
              <a:t>if the animal is a cat or not cat.</a:t>
            </a:r>
          </a:p>
          <a:p>
            <a:pPr marL="285750" indent="-285750" algn="just">
              <a:lnSpc>
                <a:spcPct val="150000"/>
              </a:lnSpc>
              <a:buFont typeface="Wingdings" pitchFamily="2" charset="2"/>
              <a:buChar char="v"/>
            </a:pPr>
            <a:r>
              <a:rPr lang="en-GB" dirty="0" smtClean="0"/>
              <a:t>Having </a:t>
            </a:r>
            <a:r>
              <a:rPr lang="en-GB" dirty="0"/>
              <a:t>done this on the left part to the left branch of this decision tree, we now repeat a similar process on the right part or the right branch of this decision tree. </a:t>
            </a:r>
          </a:p>
          <a:p>
            <a:pPr marL="285750" indent="-285750" algn="just">
              <a:lnSpc>
                <a:spcPct val="150000"/>
              </a:lnSpc>
              <a:buFont typeface="Wingdings" pitchFamily="2" charset="2"/>
              <a:buChar char="v"/>
            </a:pPr>
            <a:r>
              <a:rPr lang="en-GB" dirty="0"/>
              <a:t>Focus attention on just these five examples, which contains </a:t>
            </a:r>
            <a:r>
              <a:rPr lang="en-GB" dirty="0" smtClean="0"/>
              <a:t>one </a:t>
            </a:r>
            <a:r>
              <a:rPr lang="en-GB" dirty="0"/>
              <a:t>for </a:t>
            </a:r>
            <a:r>
              <a:rPr lang="en-GB" dirty="0" smtClean="0"/>
              <a:t>dog.</a:t>
            </a:r>
            <a:r>
              <a:rPr lang="en-GB" dirty="0"/>
              <a:t> </a:t>
            </a:r>
            <a:endParaRPr lang="en-GB" dirty="0" smtClean="0"/>
          </a:p>
          <a:p>
            <a:pPr marL="285750" indent="-285750" algn="just">
              <a:lnSpc>
                <a:spcPct val="150000"/>
              </a:lnSpc>
              <a:buFont typeface="Wingdings" pitchFamily="2" charset="2"/>
              <a:buChar char="v"/>
            </a:pPr>
            <a:r>
              <a:rPr lang="en-GB" dirty="0" smtClean="0"/>
              <a:t>We </a:t>
            </a:r>
            <a:r>
              <a:rPr lang="en-GB" dirty="0"/>
              <a:t>would have to pick some feature over here to use the split these five examples further, </a:t>
            </a:r>
            <a:r>
              <a:rPr lang="en-GB" dirty="0" smtClean="0"/>
              <a:t>if </a:t>
            </a:r>
            <a:r>
              <a:rPr lang="en-GB" dirty="0"/>
              <a:t>we end up choosing the whiskers feature, we would then split these five examples based on where the whiskers are present or absent, like so. You notice that one out of one examples on the left for </a:t>
            </a:r>
            <a:r>
              <a:rPr lang="en-GB" dirty="0" smtClean="0"/>
              <a:t>cats </a:t>
            </a:r>
            <a:r>
              <a:rPr lang="en-GB" dirty="0"/>
              <a:t>and zeros out of four are cats. </a:t>
            </a:r>
          </a:p>
          <a:p>
            <a:pPr marL="285750" indent="-285750" algn="just">
              <a:lnSpc>
                <a:spcPct val="150000"/>
              </a:lnSpc>
              <a:buFont typeface="Wingdings" pitchFamily="2" charset="2"/>
              <a:buChar char="v"/>
            </a:pPr>
            <a:r>
              <a:rPr lang="en-GB" dirty="0" smtClean="0"/>
              <a:t>Each </a:t>
            </a:r>
            <a:r>
              <a:rPr lang="en-GB" dirty="0"/>
              <a:t>of these nodes is completely pure, meaning that is, all cats or not cats and there's no longer a mix of cats and dogs. We can create these leaf nodes, making a </a:t>
            </a:r>
            <a:r>
              <a:rPr lang="en-GB" dirty="0" smtClean="0"/>
              <a:t>‘cat’ </a:t>
            </a:r>
            <a:r>
              <a:rPr lang="en-GB" dirty="0"/>
              <a:t>prediction on the left and </a:t>
            </a:r>
            <a:r>
              <a:rPr lang="en-GB" dirty="0" smtClean="0"/>
              <a:t>‘not a cat’ prediction </a:t>
            </a:r>
            <a:r>
              <a:rPr lang="en-GB" dirty="0"/>
              <a:t>here on the right. This is a process of building a decision tree. </a:t>
            </a:r>
            <a:endParaRPr lang="en-GB" dirty="0"/>
          </a:p>
        </p:txBody>
      </p:sp>
    </p:spTree>
    <p:extLst>
      <p:ext uri="{BB962C8B-B14F-4D97-AF65-F5344CB8AC3E}">
        <p14:creationId xmlns:p14="http://schemas.microsoft.com/office/powerpoint/2010/main" val="40306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76683"/>
            <a:ext cx="796705" cy="500428"/>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028785" y="-713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a:off x="1028785" y="551969"/>
            <a:ext cx="26161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21532" y="59613"/>
            <a:ext cx="688597" cy="688597"/>
          </a:xfrm>
          <a:prstGeom prst="rect">
            <a:avLst/>
          </a:prstGeom>
        </p:spPr>
      </p:pic>
      <p:sp>
        <p:nvSpPr>
          <p:cNvPr id="4" name="Rectangle 3"/>
          <p:cNvSpPr/>
          <p:nvPr/>
        </p:nvSpPr>
        <p:spPr>
          <a:xfrm>
            <a:off x="131877" y="755169"/>
            <a:ext cx="2006685" cy="135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83" t="5676" r="3011"/>
          <a:stretch/>
        </p:blipFill>
        <p:spPr bwMode="auto">
          <a:xfrm>
            <a:off x="1135219" y="755169"/>
            <a:ext cx="10015381" cy="569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50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25883"/>
            <a:ext cx="796705" cy="500428"/>
          </a:xfrm>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028785" y="-71389"/>
            <a:ext cx="8958580" cy="779145"/>
          </a:xfrm>
        </p:spPr>
        <p:txBody>
          <a:bodyPr/>
          <a:lstStyle/>
          <a:p>
            <a:r>
              <a:rPr kumimoji="1" lang="en-US" altLang="zh-CN" dirty="0" smtClean="0"/>
              <a:t>Key Decisions for Decision Tree</a:t>
            </a:r>
            <a:endParaRPr kumimoji="1" lang="zh-CN" altLang="en-US" dirty="0"/>
          </a:p>
        </p:txBody>
      </p:sp>
      <p:sp>
        <p:nvSpPr>
          <p:cNvPr id="17" name="矩形 16"/>
          <p:cNvSpPr/>
          <p:nvPr/>
        </p:nvSpPr>
        <p:spPr>
          <a:xfrm flipV="1">
            <a:off x="977985" y="506250"/>
            <a:ext cx="56641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18899" y="97713"/>
            <a:ext cx="520659" cy="520659"/>
          </a:xfrm>
          <a:prstGeom prst="rect">
            <a:avLst/>
          </a:prstGeom>
        </p:spPr>
      </p:pic>
      <p:sp>
        <p:nvSpPr>
          <p:cNvPr id="7" name="Rectangle 6"/>
          <p:cNvSpPr/>
          <p:nvPr/>
        </p:nvSpPr>
        <p:spPr>
          <a:xfrm>
            <a:off x="296977" y="753159"/>
            <a:ext cx="10078923" cy="1754326"/>
          </a:xfrm>
          <a:prstGeom prst="rect">
            <a:avLst/>
          </a:prstGeom>
        </p:spPr>
        <p:txBody>
          <a:bodyPr wrap="square">
            <a:spAutoFit/>
          </a:bodyPr>
          <a:lstStyle/>
          <a:p>
            <a:pPr marL="285750" indent="-285750" algn="just">
              <a:lnSpc>
                <a:spcPct val="150000"/>
              </a:lnSpc>
              <a:buFont typeface="Wingdings" pitchFamily="2" charset="2"/>
              <a:buChar char="v"/>
            </a:pPr>
            <a:r>
              <a:rPr lang="en-GB" sz="2400" b="1" dirty="0" smtClean="0"/>
              <a:t>Decision 1: How to choose what feature to split on at each node?</a:t>
            </a:r>
          </a:p>
          <a:p>
            <a:pPr marL="285750" indent="-285750" algn="just">
              <a:lnSpc>
                <a:spcPct val="150000"/>
              </a:lnSpc>
              <a:buFont typeface="Wingdings" pitchFamily="2" charset="2"/>
              <a:buChar char="§"/>
            </a:pPr>
            <a:r>
              <a:rPr lang="en-GB" sz="2400" dirty="0" smtClean="0"/>
              <a:t>Maximum purity (100% all cats or 100% all dogs)</a:t>
            </a:r>
          </a:p>
          <a:p>
            <a:pPr marL="285750" indent="-285750" algn="just">
              <a:lnSpc>
                <a:spcPct val="150000"/>
              </a:lnSpc>
              <a:buFont typeface="Wingdings" pitchFamily="2" charset="2"/>
              <a:buChar char="§"/>
            </a:pPr>
            <a:r>
              <a:rPr lang="en-GB" sz="2400" dirty="0"/>
              <a:t>M</a:t>
            </a:r>
            <a:r>
              <a:rPr lang="en-GB" sz="2400" dirty="0" smtClean="0"/>
              <a:t>inimize impurity(reducing the mixture of both classes)</a:t>
            </a:r>
            <a:endParaRPr lang="en-GB" sz="2400"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7959" t="5679" r="1797" b="35942"/>
          <a:stretch/>
        </p:blipFill>
        <p:spPr bwMode="auto">
          <a:xfrm>
            <a:off x="9328829" y="1422399"/>
            <a:ext cx="2336800" cy="2882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10" t="39863" r="18080" b="-1658"/>
          <a:stretch/>
        </p:blipFill>
        <p:spPr bwMode="auto">
          <a:xfrm>
            <a:off x="456946" y="3107987"/>
            <a:ext cx="9316383" cy="305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831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170"/>
                                        </p:tgtEl>
                                        <p:attrNameLst>
                                          <p:attrName>style.visibility</p:attrName>
                                        </p:attrNameLst>
                                      </p:cBhvr>
                                      <p:to>
                                        <p:strVal val="visible"/>
                                      </p:to>
                                    </p:set>
                                    <p:anim calcmode="lin" valueType="num">
                                      <p:cBhvr>
                                        <p:cTn id="14" dur="500" fill="hold"/>
                                        <p:tgtEl>
                                          <p:spTgt spid="7170"/>
                                        </p:tgtEl>
                                        <p:attrNameLst>
                                          <p:attrName>ppt_w</p:attrName>
                                        </p:attrNameLst>
                                      </p:cBhvr>
                                      <p:tavLst>
                                        <p:tav tm="0">
                                          <p:val>
                                            <p:fltVal val="0"/>
                                          </p:val>
                                        </p:tav>
                                        <p:tav tm="100000">
                                          <p:val>
                                            <p:strVal val="#ppt_w"/>
                                          </p:val>
                                        </p:tav>
                                      </p:tavLst>
                                    </p:anim>
                                    <p:anim calcmode="lin" valueType="num">
                                      <p:cBhvr>
                                        <p:cTn id="15" dur="500" fill="hold"/>
                                        <p:tgtEl>
                                          <p:spTgt spid="7170"/>
                                        </p:tgtEl>
                                        <p:attrNameLst>
                                          <p:attrName>ppt_h</p:attrName>
                                        </p:attrNameLst>
                                      </p:cBhvr>
                                      <p:tavLst>
                                        <p:tav tm="0">
                                          <p:val>
                                            <p:fltVal val="0"/>
                                          </p:val>
                                        </p:tav>
                                        <p:tav tm="100000">
                                          <p:val>
                                            <p:strVal val="#ppt_h"/>
                                          </p:val>
                                        </p:tav>
                                      </p:tavLst>
                                    </p:anim>
                                    <p:animEffect transition="in" filter="fade">
                                      <p:cBhvr>
                                        <p:cTn id="16" dur="500"/>
                                        <p:tgtEl>
                                          <p:spTgt spid="717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28785" y="-713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a:off x="1028785" y="551969"/>
            <a:ext cx="26161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21532" y="59613"/>
            <a:ext cx="688597" cy="688597"/>
          </a:xfrm>
          <a:prstGeom prst="rect">
            <a:avLst/>
          </a:prstGeom>
        </p:spPr>
      </p:pic>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93" t="17030" r="8241" b="3134"/>
          <a:stretch/>
        </p:blipFill>
        <p:spPr bwMode="auto">
          <a:xfrm>
            <a:off x="8173129" y="1181100"/>
            <a:ext cx="3937000"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96977" y="753159"/>
            <a:ext cx="7602423" cy="5262979"/>
          </a:xfrm>
          <a:prstGeom prst="rect">
            <a:avLst/>
          </a:prstGeom>
        </p:spPr>
        <p:txBody>
          <a:bodyPr wrap="square">
            <a:spAutoFit/>
          </a:bodyPr>
          <a:lstStyle/>
          <a:p>
            <a:pPr marL="285750" indent="-285750" algn="just">
              <a:lnSpc>
                <a:spcPct val="150000"/>
              </a:lnSpc>
              <a:buFont typeface="Wingdings" pitchFamily="2" charset="2"/>
              <a:buChar char="v"/>
            </a:pPr>
            <a:r>
              <a:rPr lang="en-GB" sz="2800" b="1" dirty="0" smtClean="0"/>
              <a:t>Decision 2: When do you stop splitting?</a:t>
            </a:r>
          </a:p>
          <a:p>
            <a:pPr marL="285750" indent="-285750" algn="just">
              <a:lnSpc>
                <a:spcPct val="150000"/>
              </a:lnSpc>
              <a:buFont typeface="Wingdings" pitchFamily="2" charset="2"/>
              <a:buChar char="§"/>
            </a:pPr>
            <a:r>
              <a:rPr lang="en-GB" sz="2800" dirty="0" smtClean="0"/>
              <a:t>When a node is 100% one class.</a:t>
            </a:r>
          </a:p>
          <a:p>
            <a:pPr marL="285750" indent="-285750" algn="just">
              <a:lnSpc>
                <a:spcPct val="150000"/>
              </a:lnSpc>
              <a:buFont typeface="Wingdings" pitchFamily="2" charset="2"/>
              <a:buChar char="§"/>
            </a:pPr>
            <a:r>
              <a:rPr lang="en-GB" sz="2800" dirty="0" smtClean="0"/>
              <a:t>When splitting a node will result in the tree exceeding a maximum depth.</a:t>
            </a:r>
          </a:p>
          <a:p>
            <a:pPr marL="285750" indent="-285750" algn="just">
              <a:lnSpc>
                <a:spcPct val="150000"/>
              </a:lnSpc>
              <a:buFont typeface="Wingdings" pitchFamily="2" charset="2"/>
              <a:buChar char="§"/>
            </a:pPr>
            <a:r>
              <a:rPr lang="en-GB" sz="2800" dirty="0" smtClean="0"/>
              <a:t>When improvements in purity score are below a threshold.</a:t>
            </a:r>
          </a:p>
          <a:p>
            <a:pPr marL="285750" indent="-285750" algn="just">
              <a:lnSpc>
                <a:spcPct val="150000"/>
              </a:lnSpc>
              <a:buFont typeface="Wingdings" pitchFamily="2" charset="2"/>
              <a:buChar char="§"/>
            </a:pPr>
            <a:r>
              <a:rPr lang="en-GB" sz="2800" dirty="0" smtClean="0"/>
              <a:t>When number of examples in a node is below a threshold.</a:t>
            </a:r>
            <a:endParaRPr lang="en-GB" sz="2800" dirty="0"/>
          </a:p>
        </p:txBody>
      </p:sp>
    </p:spTree>
    <p:extLst>
      <p:ext uri="{BB962C8B-B14F-4D97-AF65-F5344CB8AC3E}">
        <p14:creationId xmlns:p14="http://schemas.microsoft.com/office/powerpoint/2010/main" val="362309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p:cTn id="2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 calcmode="lin" valueType="num">
                                      <p:cBhvr>
                                        <p:cTn id="28"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p:cTn id="35" dur="5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8">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707348" y="712697"/>
            <a:ext cx="964565" cy="593725"/>
          </a:xfrm>
        </p:spPr>
        <p:txBody>
          <a:bodyPr/>
          <a:lstStyle/>
          <a:p>
            <a:r>
              <a:rPr kumimoji="1" lang="en-US" altLang="zh-CN" sz="2400" dirty="0">
                <a:latin typeface="Times New Roman" panose="02020603050405020304" charset="0"/>
                <a:cs typeface="Times New Roman" panose="02020603050405020304" charset="0"/>
              </a:rPr>
              <a:t>01</a:t>
            </a:r>
          </a:p>
        </p:txBody>
      </p:sp>
      <p:sp>
        <p:nvSpPr>
          <p:cNvPr id="3" name="文本占位符 2"/>
          <p:cNvSpPr>
            <a:spLocks noGrp="1"/>
          </p:cNvSpPr>
          <p:nvPr>
            <p:ph type="body" sz="quarter" idx="13"/>
          </p:nvPr>
        </p:nvSpPr>
        <p:spPr>
          <a:xfrm>
            <a:off x="7519040" y="790802"/>
            <a:ext cx="4330700" cy="405130"/>
          </a:xfrm>
        </p:spPr>
        <p:txBody>
          <a:bodyPr/>
          <a:lstStyle/>
          <a:p>
            <a:r>
              <a:rPr kumimoji="1" lang="en-US" altLang="zh-CN" sz="2200" dirty="0">
                <a:latin typeface="Times New Roman" panose="02020603050405020304" charset="0"/>
                <a:cs typeface="Times New Roman" panose="02020603050405020304" charset="0"/>
              </a:rPr>
              <a:t>Rules</a:t>
            </a:r>
          </a:p>
        </p:txBody>
      </p:sp>
      <p:sp>
        <p:nvSpPr>
          <p:cNvPr id="4" name="文本占位符 3"/>
          <p:cNvSpPr>
            <a:spLocks noGrp="1"/>
          </p:cNvSpPr>
          <p:nvPr>
            <p:ph type="body" sz="quarter" idx="14"/>
          </p:nvPr>
        </p:nvSpPr>
        <p:spPr>
          <a:xfrm>
            <a:off x="6669248" y="1374594"/>
            <a:ext cx="964565" cy="593725"/>
          </a:xfrm>
        </p:spPr>
        <p:txBody>
          <a:bodyPr/>
          <a:lstStyle/>
          <a:p>
            <a:r>
              <a:rPr kumimoji="1" lang="en-US" altLang="zh-CN" sz="2400" dirty="0">
                <a:latin typeface="Times New Roman" panose="02020603050405020304" charset="0"/>
                <a:cs typeface="Times New Roman" panose="02020603050405020304" charset="0"/>
              </a:rPr>
              <a:t>02</a:t>
            </a:r>
          </a:p>
        </p:txBody>
      </p:sp>
      <p:sp>
        <p:nvSpPr>
          <p:cNvPr id="5" name="文本占位符 4"/>
          <p:cNvSpPr>
            <a:spLocks noGrp="1"/>
          </p:cNvSpPr>
          <p:nvPr>
            <p:ph type="body" sz="quarter" idx="15"/>
          </p:nvPr>
        </p:nvSpPr>
        <p:spPr>
          <a:xfrm>
            <a:off x="7518878" y="1455090"/>
            <a:ext cx="4316095" cy="405130"/>
          </a:xfrm>
        </p:spPr>
        <p:txBody>
          <a:bodyPr/>
          <a:lstStyle/>
          <a:p>
            <a:r>
              <a:rPr kumimoji="1" lang="en-US" sz="2200" dirty="0">
                <a:latin typeface="Times New Roman" panose="02020603050405020304" charset="0"/>
                <a:cs typeface="Times New Roman" panose="02020603050405020304" charset="0"/>
                <a:sym typeface="+mn-ea"/>
              </a:rPr>
              <a:t>Learning outcomes</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6" name="文本占位符 5"/>
          <p:cNvSpPr>
            <a:spLocks noGrp="1"/>
          </p:cNvSpPr>
          <p:nvPr>
            <p:ph type="body" sz="quarter" idx="16"/>
          </p:nvPr>
        </p:nvSpPr>
        <p:spPr>
          <a:xfrm>
            <a:off x="6669248" y="2081255"/>
            <a:ext cx="964565" cy="593725"/>
          </a:xfrm>
        </p:spPr>
        <p:txBody>
          <a:bodyPr/>
          <a:lstStyle/>
          <a:p>
            <a:r>
              <a:rPr kumimoji="1" lang="en-US" altLang="zh-CN" sz="2400" dirty="0">
                <a:latin typeface="Times New Roman" panose="02020603050405020304" charset="0"/>
                <a:cs typeface="Times New Roman" panose="02020603050405020304" charset="0"/>
              </a:rPr>
              <a:t>03</a:t>
            </a:r>
          </a:p>
        </p:txBody>
      </p:sp>
      <p:sp>
        <p:nvSpPr>
          <p:cNvPr id="7" name="文本占位符 6"/>
          <p:cNvSpPr>
            <a:spLocks noGrp="1"/>
          </p:cNvSpPr>
          <p:nvPr>
            <p:ph type="body" sz="quarter" idx="17"/>
          </p:nvPr>
        </p:nvSpPr>
        <p:spPr>
          <a:xfrm>
            <a:off x="7521207" y="2171957"/>
            <a:ext cx="4820285" cy="405130"/>
          </a:xfrm>
        </p:spPr>
        <p:txBody>
          <a:bodyPr/>
          <a:lstStyle/>
          <a:p>
            <a:r>
              <a:rPr kumimoji="1" lang="en-US" sz="2200" dirty="0">
                <a:latin typeface="Times New Roman" panose="02020603050405020304" charset="0"/>
                <a:cs typeface="Times New Roman" panose="02020603050405020304" charset="0"/>
              </a:rPr>
              <a:t>References</a:t>
            </a:r>
          </a:p>
        </p:txBody>
      </p:sp>
      <p:sp>
        <p:nvSpPr>
          <p:cNvPr id="14" name="矩形 13"/>
          <p:cNvSpPr/>
          <p:nvPr/>
        </p:nvSpPr>
        <p:spPr>
          <a:xfrm>
            <a:off x="853440" y="1985645"/>
            <a:ext cx="4067175" cy="2425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4800" b="1" dirty="0">
                <a:solidFill>
                  <a:schemeClr val="accent6">
                    <a:lumMod val="60000"/>
                    <a:lumOff val="40000"/>
                  </a:schemeClr>
                </a:solidFill>
                <a:latin typeface="Times New Roman" panose="02020603050405020304" charset="0"/>
                <a:ea typeface="Microsoft YaHei" panose="020B0503020204020204" pitchFamily="34" charset="-122"/>
                <a:cs typeface="Times New Roman" panose="02020603050405020304" charset="0"/>
              </a:rPr>
              <a:t>CONTENTS</a:t>
            </a:r>
            <a:endParaRPr lang="zh-CN" altLang="en-US" sz="4800" b="1" dirty="0">
              <a:solidFill>
                <a:schemeClr val="accent6">
                  <a:lumMod val="60000"/>
                  <a:lumOff val="40000"/>
                </a:schemeClr>
              </a:solidFill>
              <a:latin typeface="Times New Roman" panose="02020603050405020304" charset="0"/>
              <a:ea typeface="Microsoft YaHei" panose="020B0503020204020204" pitchFamily="34" charset="-122"/>
              <a:cs typeface="Times New Roman" panose="02020603050405020304" charset="0"/>
            </a:endParaRPr>
          </a:p>
        </p:txBody>
      </p:sp>
      <p:sp>
        <p:nvSpPr>
          <p:cNvPr id="8" name="文本占位符 4"/>
          <p:cNvSpPr>
            <a:spLocks noGrp="1"/>
          </p:cNvSpPr>
          <p:nvPr/>
        </p:nvSpPr>
        <p:spPr>
          <a:xfrm>
            <a:off x="7505811" y="3511534"/>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sz="2200" dirty="0" smtClean="0">
                <a:latin typeface="Times New Roman" panose="02020603050405020304" charset="0"/>
                <a:cs typeface="Times New Roman" panose="02020603050405020304" charset="0"/>
                <a:sym typeface="+mn-ea"/>
              </a:rPr>
              <a:t>Decision Tree Learning Process</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9" name="文本占位符 4"/>
          <p:cNvSpPr>
            <a:spLocks noGrp="1"/>
          </p:cNvSpPr>
          <p:nvPr/>
        </p:nvSpPr>
        <p:spPr>
          <a:xfrm>
            <a:off x="7491262" y="2856102"/>
            <a:ext cx="477837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cs typeface="Times New Roman" panose="02020603050405020304" charset="0"/>
                <a:sym typeface="+mn-ea"/>
              </a:rPr>
              <a:t>Decision Trees</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1" name="文本占位符 5"/>
          <p:cNvSpPr>
            <a:spLocks noGrp="1"/>
          </p:cNvSpPr>
          <p:nvPr/>
        </p:nvSpPr>
        <p:spPr>
          <a:xfrm>
            <a:off x="6669248" y="2765698"/>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Times New Roman" panose="02020603050405020304" charset="0"/>
                <a:cs typeface="Times New Roman" panose="02020603050405020304" charset="0"/>
              </a:rPr>
              <a:t>04</a:t>
            </a:r>
          </a:p>
        </p:txBody>
      </p:sp>
      <p:sp>
        <p:nvSpPr>
          <p:cNvPr id="12" name="文本占位符 5"/>
          <p:cNvSpPr>
            <a:spLocks noGrp="1"/>
          </p:cNvSpPr>
          <p:nvPr/>
        </p:nvSpPr>
        <p:spPr>
          <a:xfrm>
            <a:off x="6679190" y="3442926"/>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Times New Roman" panose="02020603050405020304" charset="0"/>
                <a:cs typeface="Times New Roman" panose="02020603050405020304" charset="0"/>
              </a:rPr>
              <a:t>05</a:t>
            </a:r>
          </a:p>
        </p:txBody>
      </p:sp>
      <p:sp>
        <p:nvSpPr>
          <p:cNvPr id="17" name="文本占位符 4"/>
          <p:cNvSpPr>
            <a:spLocks noGrp="1"/>
          </p:cNvSpPr>
          <p:nvPr/>
        </p:nvSpPr>
        <p:spPr>
          <a:xfrm>
            <a:off x="7556447" y="5901060"/>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ea typeface="Calibri" panose="020F0502020204030204" pitchFamily="34" charset="0"/>
                <a:cs typeface="Times New Roman" panose="02020603050405020304" charset="0"/>
              </a:rPr>
              <a:t>Seminar</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8" name="文本占位符 5"/>
          <p:cNvSpPr>
            <a:spLocks noGrp="1"/>
          </p:cNvSpPr>
          <p:nvPr/>
        </p:nvSpPr>
        <p:spPr>
          <a:xfrm>
            <a:off x="6679189" y="4012751"/>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Times New Roman" panose="02020603050405020304" charset="0"/>
                <a:cs typeface="Times New Roman" panose="02020603050405020304" charset="0"/>
              </a:rPr>
              <a:t>06</a:t>
            </a:r>
          </a:p>
        </p:txBody>
      </p:sp>
      <p:sp>
        <p:nvSpPr>
          <p:cNvPr id="15" name="文本占位符 4"/>
          <p:cNvSpPr>
            <a:spLocks noGrp="1"/>
          </p:cNvSpPr>
          <p:nvPr/>
        </p:nvSpPr>
        <p:spPr>
          <a:xfrm>
            <a:off x="7519656" y="4124861"/>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ea typeface="Calibri" panose="020F0502020204030204" pitchFamily="34" charset="0"/>
                <a:cs typeface="Times New Roman" panose="02020603050405020304" charset="0"/>
              </a:rPr>
              <a:t>Information Gain</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6" name="文本占位符 4"/>
          <p:cNvSpPr>
            <a:spLocks noGrp="1"/>
          </p:cNvSpPr>
          <p:nvPr/>
        </p:nvSpPr>
        <p:spPr>
          <a:xfrm>
            <a:off x="7518878" y="5290972"/>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ea typeface="Calibri" panose="020F0502020204030204" pitchFamily="34" charset="0"/>
                <a:cs typeface="Times New Roman" panose="02020603050405020304" charset="0"/>
              </a:rPr>
              <a:t>Using one-hot encoding of categorical features</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9" name="文本占位符 4"/>
          <p:cNvSpPr>
            <a:spLocks noGrp="1"/>
          </p:cNvSpPr>
          <p:nvPr/>
        </p:nvSpPr>
        <p:spPr>
          <a:xfrm>
            <a:off x="7545928" y="4639879"/>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ea typeface="Calibri" panose="020F0502020204030204" pitchFamily="34" charset="0"/>
                <a:cs typeface="Times New Roman" panose="02020603050405020304" charset="0"/>
              </a:rPr>
              <a:t>Putting All Together</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20" name="文本占位符 5"/>
          <p:cNvSpPr>
            <a:spLocks noGrp="1"/>
          </p:cNvSpPr>
          <p:nvPr/>
        </p:nvSpPr>
        <p:spPr>
          <a:xfrm>
            <a:off x="5302338" y="7255217"/>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Times New Roman" panose="02020603050405020304" charset="0"/>
                <a:cs typeface="Times New Roman" panose="02020603050405020304" charset="0"/>
              </a:rPr>
              <a:t>06</a:t>
            </a:r>
          </a:p>
        </p:txBody>
      </p:sp>
      <p:sp>
        <p:nvSpPr>
          <p:cNvPr id="21" name="文本占位符 5"/>
          <p:cNvSpPr>
            <a:spLocks noGrp="1"/>
          </p:cNvSpPr>
          <p:nvPr/>
        </p:nvSpPr>
        <p:spPr>
          <a:xfrm>
            <a:off x="6690256" y="4566701"/>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latin typeface="Times New Roman" panose="02020603050405020304" charset="0"/>
                <a:cs typeface="Times New Roman" panose="02020603050405020304" charset="0"/>
              </a:rPr>
              <a:t>07</a:t>
            </a:r>
            <a:endParaRPr kumimoji="1" lang="en-US" altLang="zh-CN" sz="2400" dirty="0">
              <a:latin typeface="Times New Roman" panose="02020603050405020304" charset="0"/>
              <a:cs typeface="Times New Roman" panose="02020603050405020304" charset="0"/>
            </a:endParaRPr>
          </a:p>
        </p:txBody>
      </p:sp>
      <p:sp>
        <p:nvSpPr>
          <p:cNvPr id="22" name="文本占位符 5"/>
          <p:cNvSpPr>
            <a:spLocks noGrp="1"/>
          </p:cNvSpPr>
          <p:nvPr/>
        </p:nvSpPr>
        <p:spPr>
          <a:xfrm>
            <a:off x="6691582" y="5058049"/>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latin typeface="Times New Roman" panose="02020603050405020304" charset="0"/>
                <a:cs typeface="Times New Roman" panose="02020603050405020304" charset="0"/>
              </a:rPr>
              <a:t>08</a:t>
            </a:r>
            <a:endParaRPr kumimoji="1" lang="en-US" altLang="zh-CN" sz="2400" dirty="0">
              <a:latin typeface="Times New Roman" panose="02020603050405020304" charset="0"/>
              <a:cs typeface="Times New Roman" panose="02020603050405020304" charset="0"/>
            </a:endParaRPr>
          </a:p>
        </p:txBody>
      </p:sp>
      <p:sp>
        <p:nvSpPr>
          <p:cNvPr id="23" name="文本占位符 5"/>
          <p:cNvSpPr>
            <a:spLocks noGrp="1"/>
          </p:cNvSpPr>
          <p:nvPr/>
        </p:nvSpPr>
        <p:spPr>
          <a:xfrm>
            <a:off x="6770412" y="5806762"/>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latin typeface="Times New Roman" panose="02020603050405020304" charset="0"/>
                <a:cs typeface="Times New Roman" panose="02020603050405020304" charset="0"/>
              </a:rPr>
              <a:t>09</a:t>
            </a:r>
            <a:endParaRPr kumimoji="1" lang="en-US" altLang="zh-CN" sz="2400" dirty="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28785" y="-71389"/>
            <a:ext cx="8958580" cy="779145"/>
          </a:xfrm>
        </p:spPr>
        <p:txBody>
          <a:bodyPr/>
          <a:lstStyle/>
          <a:p>
            <a:r>
              <a:rPr kumimoji="1" lang="en-US" altLang="zh-CN" dirty="0" smtClean="0"/>
              <a:t>Decision Tree Learning – Measuring Impurity</a:t>
            </a:r>
            <a:endParaRPr kumimoji="1" lang="zh-CN" altLang="en-US" dirty="0"/>
          </a:p>
        </p:txBody>
      </p:sp>
      <p:sp>
        <p:nvSpPr>
          <p:cNvPr id="17" name="矩形 16"/>
          <p:cNvSpPr/>
          <p:nvPr/>
        </p:nvSpPr>
        <p:spPr>
          <a:xfrm>
            <a:off x="1028785" y="551969"/>
            <a:ext cx="77342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21532" y="59613"/>
            <a:ext cx="688597" cy="688597"/>
          </a:xfrm>
          <a:prstGeom prst="rect">
            <a:avLst/>
          </a:prstGeom>
        </p:spPr>
      </p:pic>
      <p:sp>
        <p:nvSpPr>
          <p:cNvPr id="4" name="Rectangle 3"/>
          <p:cNvSpPr/>
          <p:nvPr/>
        </p:nvSpPr>
        <p:spPr>
          <a:xfrm>
            <a:off x="131877" y="755169"/>
            <a:ext cx="2006685" cy="1353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
        <p:nvSpPr>
          <p:cNvPr id="7" name="Rectangle 6"/>
          <p:cNvSpPr/>
          <p:nvPr/>
        </p:nvSpPr>
        <p:spPr>
          <a:xfrm>
            <a:off x="296977" y="588059"/>
            <a:ext cx="11679123" cy="2031325"/>
          </a:xfrm>
          <a:prstGeom prst="rect">
            <a:avLst/>
          </a:prstGeom>
        </p:spPr>
        <p:txBody>
          <a:bodyPr wrap="square">
            <a:spAutoFit/>
          </a:bodyPr>
          <a:lstStyle/>
          <a:p>
            <a:pPr marL="285750" indent="-285750" algn="just">
              <a:lnSpc>
                <a:spcPct val="150000"/>
              </a:lnSpc>
              <a:buFont typeface="Wingdings" pitchFamily="2" charset="2"/>
              <a:buChar char="v"/>
            </a:pPr>
            <a:r>
              <a:rPr lang="en-GB" sz="2800" b="1" dirty="0" smtClean="0"/>
              <a:t>Entropy as a measure of impurity of a set of data</a:t>
            </a:r>
          </a:p>
          <a:p>
            <a:pPr algn="just">
              <a:lnSpc>
                <a:spcPct val="150000"/>
              </a:lnSpc>
            </a:pPr>
            <a:r>
              <a:rPr lang="en-GB" sz="2800" dirty="0" smtClean="0"/>
              <a:t>      p</a:t>
            </a:r>
            <a:r>
              <a:rPr lang="en-GB" sz="2800" baseline="-25000" dirty="0" smtClean="0"/>
              <a:t>1</a:t>
            </a:r>
            <a:r>
              <a:rPr lang="en-GB" sz="2800" dirty="0" smtClean="0"/>
              <a:t> = fraction of examples that are cats</a:t>
            </a:r>
          </a:p>
          <a:p>
            <a:pPr marL="285750" indent="-285750" algn="just">
              <a:lnSpc>
                <a:spcPct val="150000"/>
              </a:lnSpc>
              <a:buFont typeface="Wingdings" pitchFamily="2" charset="2"/>
              <a:buChar char="v"/>
            </a:pPr>
            <a:r>
              <a:rPr lang="en-GB" sz="2800" b="1" dirty="0" smtClean="0"/>
              <a:t>The entropy function is denoted as H(p1)</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37" t="5189" b="4858"/>
          <a:stretch/>
        </p:blipFill>
        <p:spPr bwMode="auto">
          <a:xfrm>
            <a:off x="1776569" y="2488124"/>
            <a:ext cx="8719938" cy="384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655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anim calcmode="lin" valueType="num">
                                      <p:cBhvr>
                                        <p:cTn id="14" dur="500" fill="hold"/>
                                        <p:tgtEl>
                                          <p:spTgt spid="9218"/>
                                        </p:tgtEl>
                                        <p:attrNameLst>
                                          <p:attrName>ppt_w</p:attrName>
                                        </p:attrNameLst>
                                      </p:cBhvr>
                                      <p:tavLst>
                                        <p:tav tm="0">
                                          <p:val>
                                            <p:fltVal val="0"/>
                                          </p:val>
                                        </p:tav>
                                        <p:tav tm="100000">
                                          <p:val>
                                            <p:strVal val="#ppt_w"/>
                                          </p:val>
                                        </p:tav>
                                      </p:tavLst>
                                    </p:anim>
                                    <p:anim calcmode="lin" valueType="num">
                                      <p:cBhvr>
                                        <p:cTn id="15" dur="500" fill="hold"/>
                                        <p:tgtEl>
                                          <p:spTgt spid="9218"/>
                                        </p:tgtEl>
                                        <p:attrNameLst>
                                          <p:attrName>ppt_h</p:attrName>
                                        </p:attrNameLst>
                                      </p:cBhvr>
                                      <p:tavLst>
                                        <p:tav tm="0">
                                          <p:val>
                                            <p:fltVal val="0"/>
                                          </p:val>
                                        </p:tav>
                                        <p:tav tm="100000">
                                          <p:val>
                                            <p:strVal val="#ppt_h"/>
                                          </p:val>
                                        </p:tav>
                                      </p:tavLst>
                                    </p:anim>
                                    <p:animEffect transition="in" filter="fade">
                                      <p:cBhvr>
                                        <p:cTn id="16"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67921"/>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28785" y="-71389"/>
            <a:ext cx="8958580" cy="779145"/>
          </a:xfrm>
        </p:spPr>
        <p:txBody>
          <a:bodyPr/>
          <a:lstStyle/>
          <a:p>
            <a:r>
              <a:rPr kumimoji="1" lang="en-US" altLang="zh-CN" dirty="0" smtClean="0"/>
              <a:t>Decision Tree Learning – Measuring Impurity</a:t>
            </a:r>
            <a:endParaRPr kumimoji="1" lang="zh-CN" altLang="en-US" dirty="0"/>
          </a:p>
        </p:txBody>
      </p:sp>
      <p:sp>
        <p:nvSpPr>
          <p:cNvPr id="17" name="矩形 16"/>
          <p:cNvSpPr/>
          <p:nvPr/>
        </p:nvSpPr>
        <p:spPr>
          <a:xfrm>
            <a:off x="863684" y="514657"/>
            <a:ext cx="768341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601392" y="59614"/>
            <a:ext cx="508736" cy="508736"/>
          </a:xfrm>
          <a:prstGeom prst="rect">
            <a:avLst/>
          </a:prstGeom>
        </p:spPr>
      </p:pic>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47" t="5569" r="-154" b="4740"/>
          <a:stretch/>
        </p:blipFill>
        <p:spPr bwMode="auto">
          <a:xfrm>
            <a:off x="252245" y="2065306"/>
            <a:ext cx="11747522" cy="4303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04744" y="611265"/>
            <a:ext cx="11895023" cy="1384995"/>
          </a:xfrm>
          <a:prstGeom prst="rect">
            <a:avLst/>
          </a:prstGeom>
        </p:spPr>
        <p:txBody>
          <a:bodyPr wrap="square">
            <a:spAutoFit/>
          </a:bodyPr>
          <a:lstStyle/>
          <a:p>
            <a:pPr marL="285750" indent="-285750" algn="just">
              <a:buFont typeface="Wingdings" pitchFamily="2" charset="2"/>
              <a:buChar char="v"/>
            </a:pPr>
            <a:r>
              <a:rPr lang="en-GB" sz="2800" dirty="0" smtClean="0"/>
              <a:t>It could be seen that the H(p1) impurity with different probabilities  values of 3/6, 5/6 and 6/6  decreases from 1 to  0 or in other words the purity increases from 1 to 0.</a:t>
            </a:r>
            <a:endParaRPr lang="en-GB" sz="2800" dirty="0"/>
          </a:p>
        </p:txBody>
      </p:sp>
      <p:sp>
        <p:nvSpPr>
          <p:cNvPr id="5" name="Rectangle 4"/>
          <p:cNvSpPr/>
          <p:nvPr/>
        </p:nvSpPr>
        <p:spPr>
          <a:xfrm>
            <a:off x="4705392" y="3752193"/>
            <a:ext cx="7404737" cy="2617093"/>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1729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42"/>
                                        </p:tgtEl>
                                        <p:attrNameLst>
                                          <p:attrName>style.visibility</p:attrName>
                                        </p:attrNameLst>
                                      </p:cBhvr>
                                      <p:to>
                                        <p:strVal val="visible"/>
                                      </p:to>
                                    </p:set>
                                    <p:anim calcmode="lin" valueType="num">
                                      <p:cBhvr>
                                        <p:cTn id="14" dur="500" fill="hold"/>
                                        <p:tgtEl>
                                          <p:spTgt spid="10242"/>
                                        </p:tgtEl>
                                        <p:attrNameLst>
                                          <p:attrName>ppt_w</p:attrName>
                                        </p:attrNameLst>
                                      </p:cBhvr>
                                      <p:tavLst>
                                        <p:tav tm="0">
                                          <p:val>
                                            <p:fltVal val="0"/>
                                          </p:val>
                                        </p:tav>
                                        <p:tav tm="100000">
                                          <p:val>
                                            <p:strVal val="#ppt_w"/>
                                          </p:val>
                                        </p:tav>
                                      </p:tavLst>
                                    </p:anim>
                                    <p:anim calcmode="lin" valueType="num">
                                      <p:cBhvr>
                                        <p:cTn id="15" dur="500" fill="hold"/>
                                        <p:tgtEl>
                                          <p:spTgt spid="10242"/>
                                        </p:tgtEl>
                                        <p:attrNameLst>
                                          <p:attrName>ppt_h</p:attrName>
                                        </p:attrNameLst>
                                      </p:cBhvr>
                                      <p:tavLst>
                                        <p:tav tm="0">
                                          <p:val>
                                            <p:fltVal val="0"/>
                                          </p:val>
                                        </p:tav>
                                        <p:tav tm="100000">
                                          <p:val>
                                            <p:strVal val="#ppt_h"/>
                                          </p:val>
                                        </p:tav>
                                      </p:tavLst>
                                    </p:anim>
                                    <p:animEffect transition="in" filter="fade">
                                      <p:cBhvr>
                                        <p:cTn id="16" dur="500"/>
                                        <p:tgtEl>
                                          <p:spTgt spid="1024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67921"/>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28785" y="-71389"/>
            <a:ext cx="8958580" cy="779145"/>
          </a:xfrm>
        </p:spPr>
        <p:txBody>
          <a:bodyPr/>
          <a:lstStyle/>
          <a:p>
            <a:r>
              <a:rPr kumimoji="1" lang="en-US" altLang="zh-CN" dirty="0" smtClean="0"/>
              <a:t>Actual Equation for the entropy Function, H(p_1)</a:t>
            </a:r>
            <a:endParaRPr kumimoji="1" lang="zh-CN" altLang="en-US" dirty="0"/>
          </a:p>
        </p:txBody>
      </p:sp>
      <p:sp>
        <p:nvSpPr>
          <p:cNvPr id="17" name="矩形 16"/>
          <p:cNvSpPr/>
          <p:nvPr/>
        </p:nvSpPr>
        <p:spPr>
          <a:xfrm>
            <a:off x="863684" y="514657"/>
            <a:ext cx="8753282"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21532" y="59613"/>
            <a:ext cx="688597" cy="688597"/>
          </a:xfrm>
          <a:prstGeom prst="rect">
            <a:avLst/>
          </a:prstGeom>
        </p:spPr>
      </p:pic>
      <p:sp>
        <p:nvSpPr>
          <p:cNvPr id="8" name="Rectangle 7"/>
          <p:cNvSpPr/>
          <p:nvPr/>
        </p:nvSpPr>
        <p:spPr>
          <a:xfrm>
            <a:off x="104744" y="611265"/>
            <a:ext cx="11895023" cy="523220"/>
          </a:xfrm>
          <a:prstGeom prst="rect">
            <a:avLst/>
          </a:prstGeom>
        </p:spPr>
        <p:txBody>
          <a:bodyPr wrap="square">
            <a:spAutoFit/>
          </a:bodyPr>
          <a:lstStyle/>
          <a:p>
            <a:pPr marL="285750" indent="-285750" algn="just">
              <a:buFont typeface="Wingdings" pitchFamily="2" charset="2"/>
              <a:buChar char="v"/>
            </a:pPr>
            <a:r>
              <a:rPr lang="en-GB" sz="2800" dirty="0" smtClean="0"/>
              <a:t>Here is the formula to measure impurity:</a:t>
            </a:r>
            <a:endParaRPr lang="en-GB" sz="28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68" y="2238702"/>
            <a:ext cx="10113478" cy="41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26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474236"/>
            <a:ext cx="3975100" cy="3844213"/>
          </a:xfrm>
        </p:spPr>
        <p:txBody>
          <a:bodyPr/>
          <a:lstStyle/>
          <a:p>
            <a:r>
              <a:rPr kumimoji="1" lang="en-GB" altLang="zh-CN" sz="25000" dirty="0" smtClean="0"/>
              <a:t>06</a:t>
            </a:r>
            <a:endParaRPr kumimoji="1" lang="zh-CN" altLang="en-US" sz="25000" dirty="0"/>
          </a:p>
        </p:txBody>
      </p:sp>
      <p:sp>
        <p:nvSpPr>
          <p:cNvPr id="3" name="文本占位符 2"/>
          <p:cNvSpPr>
            <a:spLocks noGrp="1"/>
          </p:cNvSpPr>
          <p:nvPr>
            <p:ph type="body" sz="quarter" idx="13"/>
          </p:nvPr>
        </p:nvSpPr>
        <p:spPr>
          <a:xfrm>
            <a:off x="4165600" y="1474235"/>
            <a:ext cx="8026400" cy="3636245"/>
          </a:xfrm>
        </p:spPr>
        <p:txBody>
          <a:bodyPr anchor="ctr"/>
          <a:lstStyle/>
          <a:p>
            <a:pPr algn="ctr"/>
            <a:r>
              <a:rPr kumimoji="1" lang="en-US" altLang="zh-CN" sz="8000" dirty="0" smtClean="0"/>
              <a:t>Information Gain</a:t>
            </a:r>
            <a:endParaRPr kumimoji="1" lang="zh-CN" altLang="en-US" sz="8000" dirty="0"/>
          </a:p>
        </p:txBody>
      </p:sp>
    </p:spTree>
    <p:extLst>
      <p:ext uri="{BB962C8B-B14F-4D97-AF65-F5344CB8AC3E}">
        <p14:creationId xmlns:p14="http://schemas.microsoft.com/office/powerpoint/2010/main" val="228672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Choosing a split: Information Gain</a:t>
            </a:r>
            <a:endParaRPr kumimoji="1" lang="zh-CN" altLang="en-US" dirty="0"/>
          </a:p>
        </p:txBody>
      </p:sp>
      <p:sp>
        <p:nvSpPr>
          <p:cNvPr id="17" name="矩形 16"/>
          <p:cNvSpPr/>
          <p:nvPr/>
        </p:nvSpPr>
        <p:spPr>
          <a:xfrm>
            <a:off x="1028785" y="551969"/>
            <a:ext cx="642830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617772" y="59614"/>
            <a:ext cx="492356" cy="492356"/>
          </a:xfrm>
          <a:prstGeom prst="rect">
            <a:avLst/>
          </a:prstGeom>
        </p:spPr>
      </p:pic>
      <p:sp>
        <p:nvSpPr>
          <p:cNvPr id="7" name="Rectangle 6"/>
          <p:cNvSpPr/>
          <p:nvPr/>
        </p:nvSpPr>
        <p:spPr>
          <a:xfrm>
            <a:off x="104744" y="611265"/>
            <a:ext cx="11895023" cy="5693866"/>
          </a:xfrm>
          <a:prstGeom prst="rect">
            <a:avLst/>
          </a:prstGeom>
        </p:spPr>
        <p:txBody>
          <a:bodyPr wrap="square">
            <a:spAutoFit/>
          </a:bodyPr>
          <a:lstStyle/>
          <a:p>
            <a:pPr marL="457200" indent="-457200" algn="just">
              <a:buFont typeface="Wingdings" pitchFamily="2" charset="2"/>
              <a:buChar char="v"/>
            </a:pPr>
            <a:r>
              <a:rPr lang="en-GB" sz="2800" dirty="0"/>
              <a:t>When building a decision tree, </a:t>
            </a:r>
            <a:r>
              <a:rPr lang="en-GB" sz="2800" dirty="0" smtClean="0"/>
              <a:t>the </a:t>
            </a:r>
            <a:r>
              <a:rPr lang="en-GB" sz="2800" dirty="0"/>
              <a:t>way we'll </a:t>
            </a:r>
            <a:r>
              <a:rPr lang="en-GB" sz="2800" dirty="0" smtClean="0"/>
              <a:t>decide</a:t>
            </a:r>
            <a:r>
              <a:rPr lang="en-GB" sz="2800" dirty="0"/>
              <a:t> </a:t>
            </a:r>
            <a:r>
              <a:rPr lang="en-GB" sz="2800" dirty="0" smtClean="0"/>
              <a:t>what </a:t>
            </a:r>
            <a:r>
              <a:rPr lang="en-GB" sz="2800" dirty="0"/>
              <a:t>feature to split on at a node will be </a:t>
            </a:r>
            <a:r>
              <a:rPr lang="en-GB" sz="2800" dirty="0" smtClean="0"/>
              <a:t>based </a:t>
            </a:r>
            <a:r>
              <a:rPr lang="en-GB" sz="2800" dirty="0"/>
              <a:t>on what choice of </a:t>
            </a:r>
            <a:r>
              <a:rPr lang="en-GB" sz="2800" dirty="0" smtClean="0"/>
              <a:t>feature reduces </a:t>
            </a:r>
            <a:r>
              <a:rPr lang="en-GB" sz="2800" dirty="0"/>
              <a:t>entropy the most. </a:t>
            </a:r>
            <a:r>
              <a:rPr lang="en-GB" sz="2800" dirty="0" smtClean="0"/>
              <a:t>Reduces </a:t>
            </a:r>
            <a:r>
              <a:rPr lang="en-GB" sz="2800" dirty="0"/>
              <a:t>entropy or reduces impurity, or maximizes purity. </a:t>
            </a:r>
            <a:r>
              <a:rPr lang="en-GB" sz="2800" dirty="0" smtClean="0"/>
              <a:t>In </a:t>
            </a:r>
            <a:r>
              <a:rPr lang="en-GB" sz="2800" dirty="0"/>
              <a:t>decision tree learning, </a:t>
            </a:r>
            <a:r>
              <a:rPr lang="en-GB" sz="2800" dirty="0" smtClean="0"/>
              <a:t>the </a:t>
            </a:r>
            <a:r>
              <a:rPr lang="en-GB" sz="2800" dirty="0"/>
              <a:t>reduction of entropy is called information </a:t>
            </a:r>
            <a:r>
              <a:rPr lang="en-GB" sz="2800" dirty="0" smtClean="0"/>
              <a:t>gain</a:t>
            </a:r>
          </a:p>
          <a:p>
            <a:pPr marL="457200" indent="-457200" algn="just">
              <a:buFont typeface="Wingdings" pitchFamily="2" charset="2"/>
              <a:buChar char="v"/>
            </a:pPr>
            <a:r>
              <a:rPr lang="en-GB" sz="2800" dirty="0"/>
              <a:t>Let's use the example of deciding </a:t>
            </a:r>
            <a:r>
              <a:rPr lang="en-GB" sz="2800" dirty="0" smtClean="0"/>
              <a:t>what </a:t>
            </a:r>
            <a:r>
              <a:rPr lang="en-GB" sz="2800" dirty="0"/>
              <a:t>feature to use at the root node </a:t>
            </a:r>
            <a:r>
              <a:rPr lang="en-GB" sz="2800" dirty="0" smtClean="0"/>
              <a:t>of </a:t>
            </a:r>
            <a:r>
              <a:rPr lang="en-GB" sz="2800" dirty="0"/>
              <a:t>the decision tree we were building just now </a:t>
            </a:r>
            <a:r>
              <a:rPr lang="en-GB" sz="2800" dirty="0" smtClean="0"/>
              <a:t>for recognizing </a:t>
            </a:r>
            <a:r>
              <a:rPr lang="en-GB" sz="2800" dirty="0"/>
              <a:t>cats versus not cats. </a:t>
            </a:r>
            <a:r>
              <a:rPr lang="en-GB" sz="2800" dirty="0" smtClean="0"/>
              <a:t>If </a:t>
            </a:r>
            <a:r>
              <a:rPr lang="en-GB" sz="2800" dirty="0"/>
              <a:t>we had split using </a:t>
            </a:r>
            <a:r>
              <a:rPr lang="en-GB" sz="2800" dirty="0" smtClean="0"/>
              <a:t>their </a:t>
            </a:r>
            <a:r>
              <a:rPr lang="en-GB" sz="2800" dirty="0"/>
              <a:t>ear shape feature at the root node</a:t>
            </a:r>
            <a:r>
              <a:rPr lang="en-GB" sz="2800" dirty="0" smtClean="0"/>
              <a:t>, we’ll have figure 1, </a:t>
            </a:r>
            <a:r>
              <a:rPr lang="en-GB" sz="2800" dirty="0"/>
              <a:t>If we had split using their </a:t>
            </a:r>
            <a:r>
              <a:rPr lang="en-GB" sz="2800" dirty="0" smtClean="0"/>
              <a:t>face </a:t>
            </a:r>
            <a:r>
              <a:rPr lang="en-GB" sz="2800" dirty="0"/>
              <a:t>shape feature at the root node, we’ll have figure 2</a:t>
            </a:r>
            <a:r>
              <a:rPr lang="en-GB" sz="2800" dirty="0" smtClean="0"/>
              <a:t> and </a:t>
            </a:r>
            <a:r>
              <a:rPr lang="en-GB" sz="2800" dirty="0"/>
              <a:t>If we had split using their </a:t>
            </a:r>
            <a:r>
              <a:rPr lang="en-GB" sz="2800" dirty="0" smtClean="0"/>
              <a:t>whiskers </a:t>
            </a:r>
            <a:r>
              <a:rPr lang="en-GB" sz="2800" dirty="0"/>
              <a:t>feature at the root node, we’ll have figure 3</a:t>
            </a:r>
            <a:r>
              <a:rPr lang="en-GB" sz="2800" dirty="0" smtClean="0"/>
              <a:t> as all seen in the next slide.</a:t>
            </a:r>
            <a:endParaRPr lang="en-GB" sz="2800" dirty="0"/>
          </a:p>
          <a:p>
            <a:pPr algn="just"/>
            <a:endParaRPr lang="en-GB" sz="2800" dirty="0"/>
          </a:p>
        </p:txBody>
      </p:sp>
    </p:spTree>
    <p:extLst>
      <p:ext uri="{BB962C8B-B14F-4D97-AF65-F5344CB8AC3E}">
        <p14:creationId xmlns:p14="http://schemas.microsoft.com/office/powerpoint/2010/main" val="22686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Choosing a split: Information Gain</a:t>
            </a:r>
            <a:endParaRPr kumimoji="1" lang="zh-CN" altLang="en-US" dirty="0"/>
          </a:p>
        </p:txBody>
      </p:sp>
      <p:sp>
        <p:nvSpPr>
          <p:cNvPr id="17" name="矩形 16"/>
          <p:cNvSpPr/>
          <p:nvPr/>
        </p:nvSpPr>
        <p:spPr>
          <a:xfrm>
            <a:off x="1028785" y="551969"/>
            <a:ext cx="642830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374234" y="106911"/>
            <a:ext cx="688597" cy="688597"/>
          </a:xfrm>
          <a:prstGeom prst="rect">
            <a:avLst/>
          </a:prstGeom>
        </p:spPr>
      </p:pic>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834" t="23333" r="37057" b="5891"/>
          <a:stretch/>
        </p:blipFill>
        <p:spPr bwMode="auto">
          <a:xfrm>
            <a:off x="4242937" y="1253362"/>
            <a:ext cx="3310759" cy="414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9" t="23064" r="69939" b="8493"/>
          <a:stretch/>
        </p:blipFill>
        <p:spPr bwMode="auto">
          <a:xfrm>
            <a:off x="355270" y="1240218"/>
            <a:ext cx="3086868" cy="400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766" t="23064" r="2934" b="8492"/>
          <a:stretch/>
        </p:blipFill>
        <p:spPr bwMode="auto">
          <a:xfrm>
            <a:off x="8231647" y="1250738"/>
            <a:ext cx="3331779" cy="400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877784" y="5530339"/>
            <a:ext cx="1116011" cy="369332"/>
          </a:xfrm>
          <a:prstGeom prst="rect">
            <a:avLst/>
          </a:prstGeom>
        </p:spPr>
        <p:txBody>
          <a:bodyPr wrap="none">
            <a:spAutoFit/>
          </a:bodyPr>
          <a:lstStyle/>
          <a:p>
            <a:r>
              <a:rPr lang="en-GB" dirty="0" smtClean="0"/>
              <a:t>Figure </a:t>
            </a:r>
            <a:r>
              <a:rPr lang="en-GB" dirty="0"/>
              <a:t>3 </a:t>
            </a:r>
            <a:endParaRPr lang="en-US" dirty="0"/>
          </a:p>
        </p:txBody>
      </p:sp>
      <p:sp>
        <p:nvSpPr>
          <p:cNvPr id="11" name="Rectangle 10"/>
          <p:cNvSpPr/>
          <p:nvPr/>
        </p:nvSpPr>
        <p:spPr>
          <a:xfrm>
            <a:off x="1579867" y="5709745"/>
            <a:ext cx="1116011" cy="369332"/>
          </a:xfrm>
          <a:prstGeom prst="rect">
            <a:avLst/>
          </a:prstGeom>
        </p:spPr>
        <p:txBody>
          <a:bodyPr wrap="none">
            <a:spAutoFit/>
          </a:bodyPr>
          <a:lstStyle/>
          <a:p>
            <a:r>
              <a:rPr lang="en-GB" dirty="0" smtClean="0"/>
              <a:t>Figure 1 </a:t>
            </a:r>
            <a:endParaRPr lang="en-US" dirty="0"/>
          </a:p>
        </p:txBody>
      </p:sp>
      <p:sp>
        <p:nvSpPr>
          <p:cNvPr id="12" name="Rectangle 11"/>
          <p:cNvSpPr/>
          <p:nvPr/>
        </p:nvSpPr>
        <p:spPr>
          <a:xfrm>
            <a:off x="5563287" y="5590769"/>
            <a:ext cx="1051891" cy="369332"/>
          </a:xfrm>
          <a:prstGeom prst="rect">
            <a:avLst/>
          </a:prstGeom>
        </p:spPr>
        <p:txBody>
          <a:bodyPr wrap="none">
            <a:spAutoFit/>
          </a:bodyPr>
          <a:lstStyle/>
          <a:p>
            <a:r>
              <a:rPr lang="en-GB" dirty="0" smtClean="0"/>
              <a:t>Figure 2</a:t>
            </a:r>
            <a:endParaRPr lang="en-US" dirty="0"/>
          </a:p>
        </p:txBody>
      </p:sp>
    </p:spTree>
    <p:extLst>
      <p:ext uri="{BB962C8B-B14F-4D97-AF65-F5344CB8AC3E}">
        <p14:creationId xmlns:p14="http://schemas.microsoft.com/office/powerpoint/2010/main" val="2486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290"/>
                                        </p:tgtEl>
                                        <p:attrNameLst>
                                          <p:attrName>style.visibility</p:attrName>
                                        </p:attrNameLst>
                                      </p:cBhvr>
                                      <p:to>
                                        <p:strVal val="visible"/>
                                      </p:to>
                                    </p:set>
                                    <p:anim calcmode="lin" valueType="num">
                                      <p:cBhvr>
                                        <p:cTn id="19" dur="500" fill="hold"/>
                                        <p:tgtEl>
                                          <p:spTgt spid="12290"/>
                                        </p:tgtEl>
                                        <p:attrNameLst>
                                          <p:attrName>ppt_w</p:attrName>
                                        </p:attrNameLst>
                                      </p:cBhvr>
                                      <p:tavLst>
                                        <p:tav tm="0">
                                          <p:val>
                                            <p:fltVal val="0"/>
                                          </p:val>
                                        </p:tav>
                                        <p:tav tm="100000">
                                          <p:val>
                                            <p:strVal val="#ppt_w"/>
                                          </p:val>
                                        </p:tav>
                                      </p:tavLst>
                                    </p:anim>
                                    <p:anim calcmode="lin" valueType="num">
                                      <p:cBhvr>
                                        <p:cTn id="20" dur="500" fill="hold"/>
                                        <p:tgtEl>
                                          <p:spTgt spid="12290"/>
                                        </p:tgtEl>
                                        <p:attrNameLst>
                                          <p:attrName>ppt_h</p:attrName>
                                        </p:attrNameLst>
                                      </p:cBhvr>
                                      <p:tavLst>
                                        <p:tav tm="0">
                                          <p:val>
                                            <p:fltVal val="0"/>
                                          </p:val>
                                        </p:tav>
                                        <p:tav tm="100000">
                                          <p:val>
                                            <p:strVal val="#ppt_h"/>
                                          </p:val>
                                        </p:tav>
                                      </p:tavLst>
                                    </p:anim>
                                    <p:animEffect transition="in" filter="fade">
                                      <p:cBhvr>
                                        <p:cTn id="21" dur="500"/>
                                        <p:tgtEl>
                                          <p:spTgt spid="1229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Choosing a split: Information Gain</a:t>
            </a:r>
            <a:endParaRPr kumimoji="1" lang="zh-CN" altLang="en-US" dirty="0"/>
          </a:p>
        </p:txBody>
      </p:sp>
      <p:sp>
        <p:nvSpPr>
          <p:cNvPr id="17" name="矩形 16"/>
          <p:cNvSpPr/>
          <p:nvPr/>
        </p:nvSpPr>
        <p:spPr>
          <a:xfrm>
            <a:off x="1028785" y="551969"/>
            <a:ext cx="642830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374234" y="106911"/>
            <a:ext cx="688597" cy="688597"/>
          </a:xfrm>
          <a:prstGeom prst="rect">
            <a:avLst/>
          </a:prstGeom>
        </p:spPr>
      </p:pic>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834" t="23333" r="37057" b="5891"/>
          <a:stretch/>
        </p:blipFill>
        <p:spPr bwMode="auto">
          <a:xfrm>
            <a:off x="4400597" y="2344328"/>
            <a:ext cx="3056497" cy="3827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89" t="23064" r="69939" b="8493"/>
          <a:stretch/>
        </p:blipFill>
        <p:spPr bwMode="auto">
          <a:xfrm>
            <a:off x="465629" y="2207187"/>
            <a:ext cx="3086868" cy="400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766" t="23064" r="2934" b="8492"/>
          <a:stretch/>
        </p:blipFill>
        <p:spPr bwMode="auto">
          <a:xfrm>
            <a:off x="8395323" y="2120492"/>
            <a:ext cx="3331779" cy="400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877784" y="6082149"/>
            <a:ext cx="1116011" cy="369332"/>
          </a:xfrm>
          <a:prstGeom prst="rect">
            <a:avLst/>
          </a:prstGeom>
        </p:spPr>
        <p:txBody>
          <a:bodyPr wrap="none">
            <a:spAutoFit/>
          </a:bodyPr>
          <a:lstStyle/>
          <a:p>
            <a:r>
              <a:rPr lang="en-GB" dirty="0" smtClean="0"/>
              <a:t>Figure </a:t>
            </a:r>
            <a:r>
              <a:rPr lang="en-GB" dirty="0"/>
              <a:t>3 </a:t>
            </a:r>
            <a:endParaRPr lang="en-US" dirty="0"/>
          </a:p>
        </p:txBody>
      </p:sp>
      <p:sp>
        <p:nvSpPr>
          <p:cNvPr id="11" name="Rectangle 10"/>
          <p:cNvSpPr/>
          <p:nvPr/>
        </p:nvSpPr>
        <p:spPr>
          <a:xfrm>
            <a:off x="1579867" y="6072363"/>
            <a:ext cx="1116011" cy="369332"/>
          </a:xfrm>
          <a:prstGeom prst="rect">
            <a:avLst/>
          </a:prstGeom>
        </p:spPr>
        <p:txBody>
          <a:bodyPr wrap="none">
            <a:spAutoFit/>
          </a:bodyPr>
          <a:lstStyle/>
          <a:p>
            <a:r>
              <a:rPr lang="en-GB" dirty="0" smtClean="0"/>
              <a:t>Figure 1 </a:t>
            </a:r>
            <a:endParaRPr lang="en-US" dirty="0"/>
          </a:p>
        </p:txBody>
      </p:sp>
      <p:sp>
        <p:nvSpPr>
          <p:cNvPr id="12" name="Rectangle 11"/>
          <p:cNvSpPr/>
          <p:nvPr/>
        </p:nvSpPr>
        <p:spPr>
          <a:xfrm>
            <a:off x="5563287" y="6047983"/>
            <a:ext cx="1051891" cy="369332"/>
          </a:xfrm>
          <a:prstGeom prst="rect">
            <a:avLst/>
          </a:prstGeom>
        </p:spPr>
        <p:txBody>
          <a:bodyPr wrap="none">
            <a:spAutoFit/>
          </a:bodyPr>
          <a:lstStyle/>
          <a:p>
            <a:r>
              <a:rPr lang="en-GB" dirty="0" smtClean="0"/>
              <a:t>Figure 2</a:t>
            </a:r>
            <a:endParaRPr lang="en-US" dirty="0"/>
          </a:p>
        </p:txBody>
      </p:sp>
      <p:sp>
        <p:nvSpPr>
          <p:cNvPr id="5" name="Rectangle 4"/>
          <p:cNvSpPr/>
          <p:nvPr/>
        </p:nvSpPr>
        <p:spPr>
          <a:xfrm>
            <a:off x="260673" y="702189"/>
            <a:ext cx="11707561" cy="2031325"/>
          </a:xfrm>
          <a:prstGeom prst="rect">
            <a:avLst/>
          </a:prstGeom>
        </p:spPr>
        <p:txBody>
          <a:bodyPr wrap="square">
            <a:spAutoFit/>
          </a:bodyPr>
          <a:lstStyle/>
          <a:p>
            <a:r>
              <a:rPr lang="en-GB" dirty="0"/>
              <a:t> </a:t>
            </a:r>
            <a:r>
              <a:rPr lang="en-GB" b="1" dirty="0" smtClean="0"/>
              <a:t>Question</a:t>
            </a:r>
            <a:endParaRPr lang="en-GB" b="1" dirty="0"/>
          </a:p>
          <a:p>
            <a:r>
              <a:rPr lang="en-GB" dirty="0"/>
              <a:t>The </a:t>
            </a:r>
            <a:r>
              <a:rPr lang="en-GB" dirty="0" smtClean="0"/>
              <a:t>key question is which of </a:t>
            </a:r>
            <a:r>
              <a:rPr lang="en-GB" dirty="0"/>
              <a:t>these three possible choices </a:t>
            </a:r>
            <a:r>
              <a:rPr lang="en-GB" dirty="0" smtClean="0"/>
              <a:t>of features should be used at the </a:t>
            </a:r>
            <a:r>
              <a:rPr lang="en-GB" dirty="0"/>
              <a:t>root </a:t>
            </a:r>
            <a:r>
              <a:rPr lang="en-GB" dirty="0" smtClean="0"/>
              <a:t>node?</a:t>
            </a:r>
            <a:endParaRPr lang="en-GB" dirty="0"/>
          </a:p>
          <a:p>
            <a:endParaRPr lang="en-GB" dirty="0" smtClean="0"/>
          </a:p>
          <a:p>
            <a:r>
              <a:rPr lang="en-GB" b="1" dirty="0" smtClean="0"/>
              <a:t>Answer</a:t>
            </a:r>
            <a:endParaRPr lang="en-GB" dirty="0"/>
          </a:p>
          <a:p>
            <a:r>
              <a:rPr lang="en-GB" dirty="0" smtClean="0"/>
              <a:t>The best </a:t>
            </a:r>
            <a:r>
              <a:rPr lang="en-GB" dirty="0"/>
              <a:t>way </a:t>
            </a:r>
            <a:r>
              <a:rPr lang="en-GB" dirty="0" smtClean="0"/>
              <a:t>is to combine the </a:t>
            </a:r>
            <a:r>
              <a:rPr lang="en-GB" dirty="0"/>
              <a:t>two numbers is by taking a weighted </a:t>
            </a:r>
            <a:r>
              <a:rPr lang="en-GB" dirty="0" smtClean="0"/>
              <a:t>average and subtract from the </a:t>
            </a:r>
            <a:r>
              <a:rPr lang="en-GB" dirty="0"/>
              <a:t>entropy of the root </a:t>
            </a:r>
            <a:r>
              <a:rPr lang="en-GB" dirty="0" smtClean="0"/>
              <a:t>node which is the maximum in purity.</a:t>
            </a:r>
            <a:endParaRPr lang="en-GB" dirty="0"/>
          </a:p>
          <a:p>
            <a:endParaRPr lang="en-GB" b="1" dirty="0"/>
          </a:p>
        </p:txBody>
      </p:sp>
    </p:spTree>
    <p:extLst>
      <p:ext uri="{BB962C8B-B14F-4D97-AF65-F5344CB8AC3E}">
        <p14:creationId xmlns:p14="http://schemas.microsoft.com/office/powerpoint/2010/main" val="279358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Choosing a split: Information Gain</a:t>
            </a:r>
            <a:endParaRPr kumimoji="1" lang="zh-CN" altLang="en-US" dirty="0"/>
          </a:p>
        </p:txBody>
      </p:sp>
      <p:sp>
        <p:nvSpPr>
          <p:cNvPr id="17" name="矩形 16"/>
          <p:cNvSpPr/>
          <p:nvPr/>
        </p:nvSpPr>
        <p:spPr>
          <a:xfrm>
            <a:off x="1028785" y="551969"/>
            <a:ext cx="642830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374234" y="106911"/>
            <a:ext cx="688597" cy="688597"/>
          </a:xfrm>
          <a:prstGeom prst="rect">
            <a:avLst/>
          </a:prstGeom>
        </p:spPr>
      </p:pic>
      <p:sp>
        <p:nvSpPr>
          <p:cNvPr id="5" name="Rectangle 4"/>
          <p:cNvSpPr/>
          <p:nvPr/>
        </p:nvSpPr>
        <p:spPr>
          <a:xfrm>
            <a:off x="260673" y="702189"/>
            <a:ext cx="11707561" cy="1200329"/>
          </a:xfrm>
          <a:prstGeom prst="rect">
            <a:avLst/>
          </a:prstGeom>
        </p:spPr>
        <p:txBody>
          <a:bodyPr wrap="square">
            <a:spAutoFit/>
          </a:bodyPr>
          <a:lstStyle/>
          <a:p>
            <a:r>
              <a:rPr lang="en-GB" b="1" dirty="0" smtClean="0"/>
              <a:t>Answer (Using Information Gain formula)</a:t>
            </a:r>
            <a:endParaRPr lang="en-GB" dirty="0"/>
          </a:p>
          <a:p>
            <a:r>
              <a:rPr lang="en-GB" dirty="0" smtClean="0"/>
              <a:t>The best </a:t>
            </a:r>
            <a:r>
              <a:rPr lang="en-GB" dirty="0"/>
              <a:t>way </a:t>
            </a:r>
            <a:r>
              <a:rPr lang="en-GB" dirty="0" smtClean="0"/>
              <a:t>is to combine the </a:t>
            </a:r>
            <a:r>
              <a:rPr lang="en-GB" dirty="0"/>
              <a:t>two numbers is by taking a weighted </a:t>
            </a:r>
            <a:r>
              <a:rPr lang="en-GB" dirty="0" smtClean="0"/>
              <a:t>average and subtract from the </a:t>
            </a:r>
            <a:r>
              <a:rPr lang="en-GB" dirty="0"/>
              <a:t>entropy of the root </a:t>
            </a:r>
            <a:r>
              <a:rPr lang="en-GB" dirty="0" smtClean="0"/>
              <a:t>node which is the maximum in purity.</a:t>
            </a:r>
            <a:endParaRPr lang="en-GB" dirty="0"/>
          </a:p>
          <a:p>
            <a:endParaRPr lang="en-GB" b="1" dirty="0"/>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050" r="2867" b="-1"/>
          <a:stretch/>
        </p:blipFill>
        <p:spPr bwMode="auto">
          <a:xfrm>
            <a:off x="382624" y="1728082"/>
            <a:ext cx="11397236" cy="461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4516201" y="6006661"/>
            <a:ext cx="2751698" cy="331093"/>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
        <p:nvSpPr>
          <p:cNvPr id="15" name="Rectangle 14"/>
          <p:cNvSpPr/>
          <p:nvPr/>
        </p:nvSpPr>
        <p:spPr>
          <a:xfrm>
            <a:off x="8373503" y="5967242"/>
            <a:ext cx="2751698" cy="331093"/>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
        <p:nvSpPr>
          <p:cNvPr id="16" name="Rectangle 15"/>
          <p:cNvSpPr/>
          <p:nvPr/>
        </p:nvSpPr>
        <p:spPr>
          <a:xfrm>
            <a:off x="382624" y="5988279"/>
            <a:ext cx="2751698" cy="331093"/>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sp>
        <p:nvSpPr>
          <p:cNvPr id="18" name="Rectangle 17"/>
          <p:cNvSpPr/>
          <p:nvPr/>
        </p:nvSpPr>
        <p:spPr>
          <a:xfrm>
            <a:off x="4705393" y="6511173"/>
            <a:ext cx="2751698" cy="331093"/>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GB" dirty="0" smtClean="0">
                <a:solidFill>
                  <a:schemeClr val="tx1"/>
                </a:solidFill>
                <a:latin typeface="Microsoft YaHei" panose="020B0503020204020204" pitchFamily="34" charset="-122"/>
                <a:ea typeface="Microsoft YaHei" panose="020B0503020204020204" pitchFamily="34" charset="-122"/>
              </a:rPr>
              <a:t>Information Gain</a:t>
            </a:r>
            <a:endParaRPr lang="en-US"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3200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Information Gain Formula</a:t>
            </a:r>
            <a:endParaRPr kumimoji="1" lang="zh-CN" altLang="en-US" dirty="0"/>
          </a:p>
        </p:txBody>
      </p:sp>
      <p:sp>
        <p:nvSpPr>
          <p:cNvPr id="17" name="矩形 16"/>
          <p:cNvSpPr/>
          <p:nvPr/>
        </p:nvSpPr>
        <p:spPr>
          <a:xfrm>
            <a:off x="1028785" y="551969"/>
            <a:ext cx="642830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63381" y="59613"/>
            <a:ext cx="515215" cy="515215"/>
          </a:xfrm>
          <a:prstGeom prst="rect">
            <a:avLst/>
          </a:prstGeom>
        </p:spPr>
      </p:pic>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12" t="4118" r="5358" b="2817"/>
          <a:stretch/>
        </p:blipFill>
        <p:spPr bwMode="auto">
          <a:xfrm>
            <a:off x="283777" y="748210"/>
            <a:ext cx="11634952" cy="551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474236"/>
            <a:ext cx="3975100" cy="3844213"/>
          </a:xfrm>
        </p:spPr>
        <p:txBody>
          <a:bodyPr/>
          <a:lstStyle/>
          <a:p>
            <a:r>
              <a:rPr kumimoji="1" lang="en-GB" altLang="zh-CN" sz="25000" dirty="0" smtClean="0"/>
              <a:t>07</a:t>
            </a:r>
            <a:endParaRPr kumimoji="1" lang="zh-CN" altLang="en-US" sz="25000" dirty="0"/>
          </a:p>
        </p:txBody>
      </p:sp>
      <p:sp>
        <p:nvSpPr>
          <p:cNvPr id="3" name="文本占位符 2"/>
          <p:cNvSpPr>
            <a:spLocks noGrp="1"/>
          </p:cNvSpPr>
          <p:nvPr>
            <p:ph type="body" sz="quarter" idx="13"/>
          </p:nvPr>
        </p:nvSpPr>
        <p:spPr>
          <a:xfrm>
            <a:off x="4165600" y="1474235"/>
            <a:ext cx="8026400" cy="3636245"/>
          </a:xfrm>
        </p:spPr>
        <p:txBody>
          <a:bodyPr anchor="ctr"/>
          <a:lstStyle/>
          <a:p>
            <a:pPr algn="ctr"/>
            <a:r>
              <a:rPr kumimoji="1" lang="en-US" altLang="zh-CN" sz="8000" dirty="0" smtClean="0"/>
              <a:t>Pu</a:t>
            </a:r>
            <a:r>
              <a:rPr kumimoji="1" lang="en-US" altLang="zh-CN" sz="8000" dirty="0" smtClean="0"/>
              <a:t>tting All Together</a:t>
            </a:r>
            <a:endParaRPr kumimoji="1" lang="zh-CN" altLang="en-US" sz="8000" dirty="0"/>
          </a:p>
        </p:txBody>
      </p:sp>
    </p:spTree>
    <p:extLst>
      <p:ext uri="{BB962C8B-B14F-4D97-AF65-F5344CB8AC3E}">
        <p14:creationId xmlns:p14="http://schemas.microsoft.com/office/powerpoint/2010/main" val="371468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smtClean="0"/>
              <a:t>Rules</a:t>
            </a:r>
            <a:endParaRPr kumimoji="1" lang="en-US" altLang="zh-CN" dirty="0"/>
          </a:p>
        </p:txBody>
      </p:sp>
      <p:sp>
        <p:nvSpPr>
          <p:cNvPr id="4" name="矩形 3"/>
          <p:cNvSpPr/>
          <p:nvPr/>
        </p:nvSpPr>
        <p:spPr>
          <a:xfrm>
            <a:off x="1524000" y="1003128"/>
            <a:ext cx="2031325"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970280" y="939974"/>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328067" y="1092028"/>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493395" y="1518920"/>
            <a:ext cx="11205210" cy="4475071"/>
          </a:xfrm>
          <a:prstGeom prst="rect">
            <a:avLst/>
          </a:prstGeom>
          <a:noFill/>
        </p:spPr>
        <p:txBody>
          <a:bodyPr wrap="square" rtlCol="0">
            <a:spAutoFit/>
          </a:bodyPr>
          <a:lstStyle/>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Be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Bring your stuff (Pen, papers, folder, brain)</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No pressing of phone, or gaming in the class. </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Habit of Effective learners.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Prepare for your coursework and exam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Always revise your PPTs before and after class.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Have Fun</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264" t="2608" r="5742" b="9514"/>
          <a:stretch>
            <a:fillRect/>
          </a:stretch>
        </p:blipFill>
        <p:spPr>
          <a:xfrm>
            <a:off x="8897007" y="0"/>
            <a:ext cx="3294993" cy="2330080"/>
          </a:xfrm>
          <a:prstGeom prst="rect">
            <a:avLst/>
          </a:prstGeom>
          <a:scene3d>
            <a:camera prst="orthographicFront">
              <a:rot lat="0" lon="0" rev="0"/>
            </a:camera>
            <a:lightRig rig="threePt" dir="t"/>
          </a:scene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Putting All Together</a:t>
            </a:r>
            <a:endParaRPr kumimoji="1" lang="zh-CN" altLang="en-US" dirty="0"/>
          </a:p>
        </p:txBody>
      </p:sp>
      <p:sp>
        <p:nvSpPr>
          <p:cNvPr id="17" name="矩形 16"/>
          <p:cNvSpPr/>
          <p:nvPr/>
        </p:nvSpPr>
        <p:spPr>
          <a:xfrm>
            <a:off x="1028785" y="551969"/>
            <a:ext cx="642830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21532" y="59613"/>
            <a:ext cx="688597" cy="688597"/>
          </a:xfrm>
          <a:prstGeom prst="rect">
            <a:avLst/>
          </a:prstGeom>
        </p:spPr>
      </p:pic>
      <p:sp>
        <p:nvSpPr>
          <p:cNvPr id="7" name="Rectangle 6"/>
          <p:cNvSpPr/>
          <p:nvPr/>
        </p:nvSpPr>
        <p:spPr>
          <a:xfrm>
            <a:off x="260673" y="702189"/>
            <a:ext cx="11707561" cy="5693866"/>
          </a:xfrm>
          <a:prstGeom prst="rect">
            <a:avLst/>
          </a:prstGeom>
        </p:spPr>
        <p:txBody>
          <a:bodyPr wrap="square">
            <a:spAutoFit/>
          </a:bodyPr>
          <a:lstStyle/>
          <a:p>
            <a:pPr algn="just"/>
            <a:r>
              <a:rPr lang="en-GB" sz="2800" b="1" u="sng" dirty="0" smtClean="0"/>
              <a:t>Decision tree Learning</a:t>
            </a:r>
          </a:p>
          <a:p>
            <a:pPr marL="285750" indent="-285750" algn="just">
              <a:buFont typeface="Wingdings" pitchFamily="2" charset="2"/>
              <a:buChar char="v"/>
            </a:pPr>
            <a:r>
              <a:rPr lang="en-GB" sz="2800" dirty="0" smtClean="0"/>
              <a:t>Start with all examples at the root node</a:t>
            </a:r>
          </a:p>
          <a:p>
            <a:pPr marL="285750" indent="-285750" algn="just">
              <a:buFont typeface="Wingdings" pitchFamily="2" charset="2"/>
              <a:buChar char="v"/>
            </a:pPr>
            <a:r>
              <a:rPr lang="en-GB" sz="2800" dirty="0" smtClean="0"/>
              <a:t>Calculate information gain for all possible features, and pick the one with the highest information gain.</a:t>
            </a:r>
          </a:p>
          <a:p>
            <a:pPr marL="285750" indent="-285750" algn="just">
              <a:buFont typeface="Wingdings" pitchFamily="2" charset="2"/>
              <a:buChar char="v"/>
            </a:pPr>
            <a:r>
              <a:rPr lang="en-GB" sz="2800" dirty="0" smtClean="0"/>
              <a:t>Split dataset according to the selected feature, and create left and right branches of the tree.</a:t>
            </a:r>
          </a:p>
          <a:p>
            <a:pPr marL="285750" indent="-285750" algn="just">
              <a:buFont typeface="Wingdings" pitchFamily="2" charset="2"/>
              <a:buChar char="v"/>
            </a:pPr>
            <a:r>
              <a:rPr lang="en-GB" sz="2800" dirty="0" smtClean="0"/>
              <a:t>Keep repeating splitting process until stopping criteria is met:</a:t>
            </a:r>
          </a:p>
          <a:p>
            <a:pPr marL="742950" lvl="1" indent="-285750" algn="just">
              <a:buFont typeface="Wingdings" pitchFamily="2" charset="2"/>
              <a:buChar char="§"/>
            </a:pPr>
            <a:r>
              <a:rPr lang="en-GB" sz="2800" dirty="0" smtClean="0"/>
              <a:t>When a node is 100% one class</a:t>
            </a:r>
          </a:p>
          <a:p>
            <a:pPr marL="742950" lvl="1" indent="-285750" algn="just">
              <a:buFont typeface="Wingdings" pitchFamily="2" charset="2"/>
              <a:buChar char="§"/>
            </a:pPr>
            <a:r>
              <a:rPr lang="en-GB" sz="2800" dirty="0" smtClean="0"/>
              <a:t>When splitting a node will result in the tree exceeding a maximum depth.</a:t>
            </a:r>
          </a:p>
          <a:p>
            <a:pPr marL="742950" lvl="1" indent="-285750" algn="just">
              <a:buFont typeface="Wingdings" pitchFamily="2" charset="2"/>
              <a:buChar char="§"/>
            </a:pPr>
            <a:r>
              <a:rPr lang="en-GB" sz="2800" dirty="0" smtClean="0"/>
              <a:t>Information gain from additional splits is less than threshold</a:t>
            </a:r>
          </a:p>
          <a:p>
            <a:pPr marL="742950" lvl="1" indent="-285750" algn="just">
              <a:buFont typeface="Wingdings" pitchFamily="2" charset="2"/>
              <a:buChar char="§"/>
            </a:pPr>
            <a:r>
              <a:rPr lang="en-GB" sz="2800" dirty="0" smtClean="0"/>
              <a:t>When number of examples in a node is below a threshold</a:t>
            </a:r>
          </a:p>
          <a:p>
            <a:pPr algn="just"/>
            <a:endParaRPr lang="en-GB" sz="2800" dirty="0"/>
          </a:p>
        </p:txBody>
      </p:sp>
    </p:spTree>
    <p:extLst>
      <p:ext uri="{BB962C8B-B14F-4D97-AF65-F5344CB8AC3E}">
        <p14:creationId xmlns:p14="http://schemas.microsoft.com/office/powerpoint/2010/main" val="2486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Recursive splitting</a:t>
            </a:r>
            <a:endParaRPr kumimoji="1" lang="zh-CN" altLang="en-US" dirty="0"/>
          </a:p>
        </p:txBody>
      </p:sp>
      <p:sp>
        <p:nvSpPr>
          <p:cNvPr id="17" name="矩形 16"/>
          <p:cNvSpPr/>
          <p:nvPr/>
        </p:nvSpPr>
        <p:spPr>
          <a:xfrm>
            <a:off x="1028785" y="551969"/>
            <a:ext cx="36693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19651" y="121468"/>
            <a:ext cx="492356" cy="492356"/>
          </a:xfrm>
          <a:prstGeom prst="rect">
            <a:avLst/>
          </a:prstGeom>
        </p:spPr>
      </p:pic>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101" r="5068"/>
          <a:stretch/>
        </p:blipFill>
        <p:spPr bwMode="auto">
          <a:xfrm>
            <a:off x="3752193" y="597688"/>
            <a:ext cx="5896304" cy="914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933" t="8193" r="4548" b="15302"/>
          <a:stretch/>
        </p:blipFill>
        <p:spPr bwMode="auto">
          <a:xfrm>
            <a:off x="2506717" y="2049518"/>
            <a:ext cx="8787178" cy="127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249917" y="1209315"/>
            <a:ext cx="0" cy="840202"/>
          </a:xfrm>
          <a:prstGeom prst="straightConnector1">
            <a:avLst/>
          </a:prstGeom>
          <a:ln w="571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414410" y="1382625"/>
            <a:ext cx="6351419" cy="369332"/>
          </a:xfrm>
          <a:prstGeom prst="rect">
            <a:avLst/>
          </a:prstGeom>
        </p:spPr>
        <p:txBody>
          <a:bodyPr wrap="none">
            <a:spAutoFit/>
          </a:bodyPr>
          <a:lstStyle/>
          <a:p>
            <a:pPr algn="just"/>
            <a:r>
              <a:rPr lang="en-GB" dirty="0" smtClean="0"/>
              <a:t>Select the root node using information gain calculation</a:t>
            </a:r>
            <a:endParaRPr lang="en-GB" dirty="0"/>
          </a:p>
        </p:txBody>
      </p:sp>
      <p:sp>
        <p:nvSpPr>
          <p:cNvPr id="11" name="Rectangle 10"/>
          <p:cNvSpPr/>
          <p:nvPr/>
        </p:nvSpPr>
        <p:spPr>
          <a:xfrm>
            <a:off x="5560936" y="3141749"/>
            <a:ext cx="4268057" cy="369332"/>
          </a:xfrm>
          <a:prstGeom prst="rect">
            <a:avLst/>
          </a:prstGeom>
        </p:spPr>
        <p:txBody>
          <a:bodyPr wrap="square">
            <a:spAutoFit/>
          </a:bodyPr>
          <a:lstStyle/>
          <a:p>
            <a:r>
              <a:rPr lang="en-GB" dirty="0"/>
              <a:t>create a left </a:t>
            </a:r>
            <a:r>
              <a:rPr lang="en-GB" dirty="0" smtClean="0"/>
              <a:t>and </a:t>
            </a:r>
            <a:r>
              <a:rPr lang="en-GB" dirty="0"/>
              <a:t>right sub-branches </a:t>
            </a:r>
          </a:p>
        </p:txBody>
      </p:sp>
      <p:cxnSp>
        <p:nvCxnSpPr>
          <p:cNvPr id="13" name="Straight Arrow Connector 12"/>
          <p:cNvCxnSpPr/>
          <p:nvPr/>
        </p:nvCxnSpPr>
        <p:spPr>
          <a:xfrm>
            <a:off x="5249917" y="2853752"/>
            <a:ext cx="0" cy="1067535"/>
          </a:xfrm>
          <a:prstGeom prst="straightConnector1">
            <a:avLst/>
          </a:prstGeom>
          <a:ln w="571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536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8731" t="6437" r="10631" b="6514"/>
          <a:stretch/>
        </p:blipFill>
        <p:spPr bwMode="auto">
          <a:xfrm>
            <a:off x="4035971" y="3880413"/>
            <a:ext cx="2427891" cy="2490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275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07</a:t>
            </a:r>
            <a:endParaRPr kumimoji="1"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19651" y="121468"/>
            <a:ext cx="492356" cy="492356"/>
          </a:xfrm>
          <a:prstGeom prst="rect">
            <a:avLst/>
          </a:prstGeom>
        </p:spPr>
      </p:pic>
      <p:sp>
        <p:nvSpPr>
          <p:cNvPr id="11" name="Rectangle 10"/>
          <p:cNvSpPr/>
          <p:nvPr/>
        </p:nvSpPr>
        <p:spPr>
          <a:xfrm>
            <a:off x="4243123" y="4726517"/>
            <a:ext cx="910002" cy="369332"/>
          </a:xfrm>
          <a:prstGeom prst="rect">
            <a:avLst/>
          </a:prstGeom>
        </p:spPr>
        <p:txBody>
          <a:bodyPr wrap="square">
            <a:spAutoFit/>
          </a:bodyPr>
          <a:lstStyle/>
          <a:p>
            <a:r>
              <a:rPr lang="en-GB" dirty="0" smtClean="0"/>
              <a:t>Round</a:t>
            </a:r>
            <a:endParaRPr lang="en-GB" dirty="0"/>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616" t="7318" r="7069"/>
          <a:stretch/>
        </p:blipFill>
        <p:spPr bwMode="auto">
          <a:xfrm>
            <a:off x="3255696" y="57478"/>
            <a:ext cx="6416331" cy="3453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6605752" y="2319984"/>
            <a:ext cx="0" cy="1067535"/>
          </a:xfrm>
          <a:prstGeom prst="straightConnector1">
            <a:avLst/>
          </a:prstGeom>
          <a:ln w="5715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Recursive splitting</a:t>
            </a:r>
            <a:endParaRPr kumimoji="1" lang="zh-CN" altLang="en-US" dirty="0"/>
          </a:p>
        </p:txBody>
      </p:sp>
      <p:sp>
        <p:nvSpPr>
          <p:cNvPr id="17" name="矩形 16"/>
          <p:cNvSpPr/>
          <p:nvPr/>
        </p:nvSpPr>
        <p:spPr>
          <a:xfrm>
            <a:off x="1028785" y="551969"/>
            <a:ext cx="36693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Rectangle 6"/>
          <p:cNvSpPr/>
          <p:nvPr/>
        </p:nvSpPr>
        <p:spPr>
          <a:xfrm>
            <a:off x="0" y="2378417"/>
            <a:ext cx="6351419" cy="369332"/>
          </a:xfrm>
          <a:prstGeom prst="rect">
            <a:avLst/>
          </a:prstGeom>
        </p:spPr>
        <p:txBody>
          <a:bodyPr wrap="none">
            <a:spAutoFit/>
          </a:bodyPr>
          <a:lstStyle/>
          <a:p>
            <a:pPr algn="just"/>
            <a:r>
              <a:rPr lang="en-GB" dirty="0" smtClean="0"/>
              <a:t>Select the root node using information gain calculation</a:t>
            </a:r>
            <a:endParaRPr lang="en-GB" dirty="0"/>
          </a:p>
        </p:txBody>
      </p:sp>
      <p:sp>
        <p:nvSpPr>
          <p:cNvPr id="4" name="Oval 3"/>
          <p:cNvSpPr/>
          <p:nvPr/>
        </p:nvSpPr>
        <p:spPr>
          <a:xfrm>
            <a:off x="5675586" y="3332950"/>
            <a:ext cx="1970690" cy="158779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Microsoft YaHei" panose="020B0503020204020204" pitchFamily="34" charset="-122"/>
              <a:ea typeface="Microsoft YaHei" panose="020B0503020204020204" pitchFamily="34" charset="-122"/>
            </a:endParaRPr>
          </a:p>
        </p:txBody>
      </p:sp>
      <p:cxnSp>
        <p:nvCxnSpPr>
          <p:cNvPr id="9" name="Straight Arrow Connector 8"/>
          <p:cNvCxnSpPr/>
          <p:nvPr/>
        </p:nvCxnSpPr>
        <p:spPr>
          <a:xfrm flipH="1">
            <a:off x="5013434" y="4475546"/>
            <a:ext cx="798391" cy="12758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598987" y="4410975"/>
            <a:ext cx="701565" cy="12961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56835" y="3880627"/>
            <a:ext cx="1697833" cy="492443"/>
          </a:xfrm>
          <a:prstGeom prst="rect">
            <a:avLst/>
          </a:prstGeom>
          <a:noFill/>
        </p:spPr>
        <p:txBody>
          <a:bodyPr wrap="square" rtlCol="0">
            <a:spAutoFit/>
          </a:bodyPr>
          <a:lstStyle/>
          <a:p>
            <a:pPr>
              <a:lnSpc>
                <a:spcPct val="130000"/>
              </a:lnSpc>
              <a:spcBef>
                <a:spcPts val="600"/>
              </a:spcBef>
            </a:pPr>
            <a:r>
              <a:rPr lang="en-GB" sz="2000" kern="0" dirty="0" smtClean="0">
                <a:latin typeface="Microsoft YaHei" panose="020B0503020204020204" pitchFamily="34" charset="-122"/>
                <a:ea typeface="Microsoft YaHei" panose="020B0503020204020204" pitchFamily="34" charset="-122"/>
                <a:cs typeface="+mn-ea"/>
                <a:sym typeface="+mn-lt"/>
              </a:rPr>
              <a:t>Face shape</a:t>
            </a:r>
            <a:endParaRPr lang="en-US" sz="2000" kern="0" dirty="0">
              <a:latin typeface="Microsoft YaHei" panose="020B0503020204020204" pitchFamily="34" charset="-122"/>
              <a:ea typeface="Microsoft YaHei" panose="020B0503020204020204" pitchFamily="34" charset="-122"/>
              <a:cs typeface="+mn-ea"/>
              <a:sym typeface="+mn-lt"/>
            </a:endParaRPr>
          </a:p>
        </p:txBody>
      </p:sp>
      <p:sp>
        <p:nvSpPr>
          <p:cNvPr id="24" name="Rectangle 23"/>
          <p:cNvSpPr/>
          <p:nvPr/>
        </p:nvSpPr>
        <p:spPr>
          <a:xfrm>
            <a:off x="7924135" y="4789490"/>
            <a:ext cx="1747892" cy="369332"/>
          </a:xfrm>
          <a:prstGeom prst="rect">
            <a:avLst/>
          </a:prstGeom>
        </p:spPr>
        <p:txBody>
          <a:bodyPr wrap="square">
            <a:spAutoFit/>
          </a:bodyPr>
          <a:lstStyle/>
          <a:p>
            <a:r>
              <a:rPr lang="en-GB" dirty="0" smtClean="0"/>
              <a:t>Not Round</a:t>
            </a:r>
            <a:endParaRPr lang="en-GB" dirty="0"/>
          </a:p>
        </p:txBody>
      </p:sp>
    </p:spTree>
    <p:extLst>
      <p:ext uri="{BB962C8B-B14F-4D97-AF65-F5344CB8AC3E}">
        <p14:creationId xmlns:p14="http://schemas.microsoft.com/office/powerpoint/2010/main" val="147723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Recursive splitting</a:t>
            </a:r>
            <a:endParaRPr kumimoji="1" lang="zh-CN" altLang="en-US" dirty="0"/>
          </a:p>
        </p:txBody>
      </p:sp>
      <p:sp>
        <p:nvSpPr>
          <p:cNvPr id="17" name="矩形 16"/>
          <p:cNvSpPr/>
          <p:nvPr/>
        </p:nvSpPr>
        <p:spPr>
          <a:xfrm>
            <a:off x="1028785" y="551969"/>
            <a:ext cx="36693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19651" y="121468"/>
            <a:ext cx="492356" cy="492356"/>
          </a:xfrm>
          <a:prstGeom prst="rect">
            <a:avLst/>
          </a:prstGeom>
        </p:spPr>
      </p:pic>
      <p:sp>
        <p:nvSpPr>
          <p:cNvPr id="4" name="Rectangle 3"/>
          <p:cNvSpPr/>
          <p:nvPr/>
        </p:nvSpPr>
        <p:spPr>
          <a:xfrm>
            <a:off x="191009" y="678711"/>
            <a:ext cx="11775021" cy="1200329"/>
          </a:xfrm>
          <a:prstGeom prst="rect">
            <a:avLst/>
          </a:prstGeom>
        </p:spPr>
        <p:txBody>
          <a:bodyPr wrap="square">
            <a:spAutoFit/>
          </a:bodyPr>
          <a:lstStyle/>
          <a:p>
            <a:pPr algn="just"/>
            <a:r>
              <a:rPr lang="en-GB" dirty="0"/>
              <a:t>We're going to split on V-shape and that </a:t>
            </a:r>
            <a:r>
              <a:rPr lang="en-GB" dirty="0" smtClean="0"/>
              <a:t>allows </a:t>
            </a:r>
            <a:r>
              <a:rPr lang="en-GB" dirty="0"/>
              <a:t>us to build </a:t>
            </a:r>
            <a:r>
              <a:rPr lang="en-GB" dirty="0" smtClean="0"/>
              <a:t>left </a:t>
            </a:r>
            <a:r>
              <a:rPr lang="en-GB" dirty="0"/>
              <a:t>and right </a:t>
            </a:r>
            <a:r>
              <a:rPr lang="en-GB" dirty="0" smtClean="0"/>
              <a:t>sub-branches </a:t>
            </a:r>
            <a:r>
              <a:rPr lang="en-GB" dirty="0"/>
              <a:t>as follows. </a:t>
            </a:r>
            <a:r>
              <a:rPr lang="en-GB" dirty="0" smtClean="0"/>
              <a:t>For </a:t>
            </a:r>
            <a:r>
              <a:rPr lang="en-GB" dirty="0"/>
              <a:t>the left sub-branch, we </a:t>
            </a:r>
            <a:r>
              <a:rPr lang="en-GB" dirty="0" smtClean="0"/>
              <a:t>check </a:t>
            </a:r>
            <a:r>
              <a:rPr lang="en-GB" dirty="0"/>
              <a:t>for the criteria for whether or </a:t>
            </a:r>
            <a:r>
              <a:rPr lang="en-GB" dirty="0" smtClean="0"/>
              <a:t>not </a:t>
            </a:r>
            <a:r>
              <a:rPr lang="en-GB" dirty="0"/>
              <a:t>we should stop splitting and we have all cats here. </a:t>
            </a:r>
            <a:r>
              <a:rPr lang="en-GB" dirty="0" smtClean="0"/>
              <a:t>The </a:t>
            </a:r>
            <a:r>
              <a:rPr lang="en-GB" dirty="0"/>
              <a:t>stopping criteria is met and we create </a:t>
            </a:r>
            <a:r>
              <a:rPr lang="en-GB" dirty="0" smtClean="0"/>
              <a:t>a </a:t>
            </a:r>
            <a:r>
              <a:rPr lang="en-GB" dirty="0"/>
              <a:t>leaf node that makes a prediction of cat. </a:t>
            </a:r>
            <a:r>
              <a:rPr lang="en-GB" dirty="0" smtClean="0"/>
              <a:t>For </a:t>
            </a:r>
            <a:r>
              <a:rPr lang="en-GB" dirty="0"/>
              <a:t>the right sub-branch, </a:t>
            </a:r>
            <a:r>
              <a:rPr lang="en-GB" dirty="0" smtClean="0"/>
              <a:t>we </a:t>
            </a:r>
            <a:r>
              <a:rPr lang="en-GB" dirty="0"/>
              <a:t>find that it is all dogs. </a:t>
            </a:r>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778" b="2019"/>
          <a:stretch/>
        </p:blipFill>
        <p:spPr bwMode="auto">
          <a:xfrm>
            <a:off x="3405351" y="1839144"/>
            <a:ext cx="5565227" cy="4545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2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Recursive splitting</a:t>
            </a:r>
            <a:endParaRPr kumimoji="1" lang="zh-CN" altLang="en-US" dirty="0"/>
          </a:p>
        </p:txBody>
      </p:sp>
      <p:sp>
        <p:nvSpPr>
          <p:cNvPr id="17" name="矩形 16"/>
          <p:cNvSpPr/>
          <p:nvPr/>
        </p:nvSpPr>
        <p:spPr>
          <a:xfrm>
            <a:off x="1028785" y="551969"/>
            <a:ext cx="36693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19651" y="121468"/>
            <a:ext cx="492356" cy="492356"/>
          </a:xfrm>
          <a:prstGeom prst="rect">
            <a:avLst/>
          </a:prstGeom>
        </p:spPr>
      </p:pic>
      <p:sp>
        <p:nvSpPr>
          <p:cNvPr id="4" name="Rectangle 3"/>
          <p:cNvSpPr/>
          <p:nvPr/>
        </p:nvSpPr>
        <p:spPr>
          <a:xfrm>
            <a:off x="191009" y="678711"/>
            <a:ext cx="11775021" cy="646331"/>
          </a:xfrm>
          <a:prstGeom prst="rect">
            <a:avLst/>
          </a:prstGeom>
        </p:spPr>
        <p:txBody>
          <a:bodyPr wrap="square">
            <a:spAutoFit/>
          </a:bodyPr>
          <a:lstStyle/>
          <a:p>
            <a:pPr algn="just"/>
            <a:r>
              <a:rPr lang="en-GB" dirty="0"/>
              <a:t> </a:t>
            </a:r>
            <a:r>
              <a:rPr lang="en-GB" dirty="0" smtClean="0"/>
              <a:t>We’ll </a:t>
            </a:r>
            <a:r>
              <a:rPr lang="en-GB" dirty="0"/>
              <a:t>also stop splitting since we've met </a:t>
            </a:r>
            <a:r>
              <a:rPr lang="en-GB" dirty="0" smtClean="0"/>
              <a:t>the splitting </a:t>
            </a:r>
            <a:r>
              <a:rPr lang="en-GB" dirty="0"/>
              <a:t>criteria and put a leaf node there, </a:t>
            </a:r>
            <a:r>
              <a:rPr lang="en-GB" dirty="0" smtClean="0"/>
              <a:t>that predicts cat or  </a:t>
            </a:r>
            <a:r>
              <a:rPr lang="en-GB" dirty="0"/>
              <a:t>not cat</a:t>
            </a:r>
          </a:p>
        </p:txBody>
      </p:sp>
      <p:pic>
        <p:nvPicPr>
          <p:cNvPr id="184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570"/>
          <a:stretch/>
        </p:blipFill>
        <p:spPr bwMode="auto">
          <a:xfrm>
            <a:off x="4162098" y="1088552"/>
            <a:ext cx="4587764" cy="526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88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Recursive splitting</a:t>
            </a:r>
            <a:endParaRPr kumimoji="1" lang="zh-CN" altLang="en-US" dirty="0"/>
          </a:p>
        </p:txBody>
      </p:sp>
      <p:sp>
        <p:nvSpPr>
          <p:cNvPr id="17" name="矩形 16"/>
          <p:cNvSpPr/>
          <p:nvPr/>
        </p:nvSpPr>
        <p:spPr>
          <a:xfrm>
            <a:off x="1028785" y="551969"/>
            <a:ext cx="36693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19651" y="121468"/>
            <a:ext cx="492356" cy="492356"/>
          </a:xfrm>
          <a:prstGeom prst="rect">
            <a:avLst/>
          </a:prstGeom>
        </p:spPr>
      </p:pic>
      <p:pic>
        <p:nvPicPr>
          <p:cNvPr id="194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831" t="5686"/>
          <a:stretch/>
        </p:blipFill>
        <p:spPr bwMode="auto">
          <a:xfrm>
            <a:off x="1028785" y="551969"/>
            <a:ext cx="8183697" cy="5502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414410" y="1382625"/>
            <a:ext cx="6351419" cy="369332"/>
          </a:xfrm>
          <a:prstGeom prst="rect">
            <a:avLst/>
          </a:prstGeom>
        </p:spPr>
        <p:txBody>
          <a:bodyPr wrap="none">
            <a:spAutoFit/>
          </a:bodyPr>
          <a:lstStyle/>
          <a:p>
            <a:pPr algn="just"/>
            <a:r>
              <a:rPr lang="en-GB" dirty="0" smtClean="0"/>
              <a:t>Select the root node using information gain calculation</a:t>
            </a:r>
            <a:endParaRPr lang="en-GB" dirty="0"/>
          </a:p>
        </p:txBody>
      </p:sp>
    </p:spTree>
    <p:extLst>
      <p:ext uri="{BB962C8B-B14F-4D97-AF65-F5344CB8AC3E}">
        <p14:creationId xmlns:p14="http://schemas.microsoft.com/office/powerpoint/2010/main" val="412954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Putting All Together</a:t>
            </a:r>
            <a:endParaRPr kumimoji="1" lang="zh-CN" altLang="en-US" dirty="0"/>
          </a:p>
        </p:txBody>
      </p:sp>
      <p:sp>
        <p:nvSpPr>
          <p:cNvPr id="17" name="矩形 16"/>
          <p:cNvSpPr/>
          <p:nvPr/>
        </p:nvSpPr>
        <p:spPr>
          <a:xfrm>
            <a:off x="1028785" y="551969"/>
            <a:ext cx="642830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21532" y="59613"/>
            <a:ext cx="688597" cy="688597"/>
          </a:xfrm>
          <a:prstGeom prst="rect">
            <a:avLst/>
          </a:prstGeom>
        </p:spPr>
      </p:pic>
      <p:pic>
        <p:nvPicPr>
          <p:cNvPr id="2048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96" t="2523" r="7856" b="4007"/>
          <a:stretch/>
        </p:blipFill>
        <p:spPr bwMode="auto">
          <a:xfrm>
            <a:off x="2443654" y="748210"/>
            <a:ext cx="7031421" cy="5600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21378" y="775001"/>
            <a:ext cx="3483646" cy="369332"/>
          </a:xfrm>
          <a:prstGeom prst="rect">
            <a:avLst/>
          </a:prstGeom>
        </p:spPr>
        <p:txBody>
          <a:bodyPr wrap="none">
            <a:spAutoFit/>
          </a:bodyPr>
          <a:lstStyle/>
          <a:p>
            <a:pPr algn="just"/>
            <a:r>
              <a:rPr lang="en-GB" dirty="0" smtClean="0"/>
              <a:t>At this end, we’ll arrive at this</a:t>
            </a:r>
            <a:endParaRPr lang="en-GB" dirty="0"/>
          </a:p>
        </p:txBody>
      </p:sp>
    </p:spTree>
    <p:extLst>
      <p:ext uri="{BB962C8B-B14F-4D97-AF65-F5344CB8AC3E}">
        <p14:creationId xmlns:p14="http://schemas.microsoft.com/office/powerpoint/2010/main" val="224728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474236"/>
            <a:ext cx="3975100" cy="3844213"/>
          </a:xfrm>
        </p:spPr>
        <p:txBody>
          <a:bodyPr/>
          <a:lstStyle/>
          <a:p>
            <a:r>
              <a:rPr kumimoji="1" lang="en-GB" altLang="zh-CN" sz="25000" dirty="0" smtClean="0"/>
              <a:t>08</a:t>
            </a:r>
            <a:endParaRPr kumimoji="1" lang="zh-CN" altLang="en-US" sz="25000" dirty="0"/>
          </a:p>
        </p:txBody>
      </p:sp>
      <p:sp>
        <p:nvSpPr>
          <p:cNvPr id="3" name="文本占位符 2"/>
          <p:cNvSpPr>
            <a:spLocks noGrp="1"/>
          </p:cNvSpPr>
          <p:nvPr>
            <p:ph type="body" sz="quarter" idx="13"/>
          </p:nvPr>
        </p:nvSpPr>
        <p:spPr>
          <a:xfrm>
            <a:off x="4165600" y="1474235"/>
            <a:ext cx="8026400" cy="3636245"/>
          </a:xfrm>
        </p:spPr>
        <p:txBody>
          <a:bodyPr anchor="ctr"/>
          <a:lstStyle/>
          <a:p>
            <a:pPr algn="ctr"/>
            <a:r>
              <a:rPr kumimoji="1" lang="en-US" altLang="zh-CN" sz="8000" dirty="0" smtClean="0"/>
              <a:t>Using one-hot encoding of categorical features</a:t>
            </a:r>
            <a:endParaRPr kumimoji="1" lang="zh-CN" altLang="en-US" sz="8000" dirty="0"/>
          </a:p>
        </p:txBody>
      </p:sp>
    </p:spTree>
    <p:extLst>
      <p:ext uri="{BB962C8B-B14F-4D97-AF65-F5344CB8AC3E}">
        <p14:creationId xmlns:p14="http://schemas.microsoft.com/office/powerpoint/2010/main" val="18326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08</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Using one-hot encoding of categorical features</a:t>
            </a:r>
            <a:endParaRPr kumimoji="1" lang="zh-CN" altLang="en-US" dirty="0"/>
          </a:p>
        </p:txBody>
      </p:sp>
      <p:sp>
        <p:nvSpPr>
          <p:cNvPr id="17" name="矩形 16"/>
          <p:cNvSpPr/>
          <p:nvPr/>
        </p:nvSpPr>
        <p:spPr>
          <a:xfrm>
            <a:off x="1028785" y="551969"/>
            <a:ext cx="8682774"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40358" y="59613"/>
            <a:ext cx="569769" cy="569769"/>
          </a:xfrm>
          <a:prstGeom prst="rect">
            <a:avLst/>
          </a:prstGeom>
        </p:spPr>
      </p:pic>
      <p:sp>
        <p:nvSpPr>
          <p:cNvPr id="7" name="Rectangle 6"/>
          <p:cNvSpPr/>
          <p:nvPr/>
        </p:nvSpPr>
        <p:spPr>
          <a:xfrm>
            <a:off x="153504" y="707756"/>
            <a:ext cx="11671738" cy="646331"/>
          </a:xfrm>
          <a:prstGeom prst="rect">
            <a:avLst/>
          </a:prstGeom>
        </p:spPr>
        <p:txBody>
          <a:bodyPr wrap="square">
            <a:spAutoFit/>
          </a:bodyPr>
          <a:lstStyle/>
          <a:p>
            <a:pPr marL="285750" indent="-285750" algn="just">
              <a:buFont typeface="Wingdings" pitchFamily="2" charset="2"/>
              <a:buChar char="v"/>
            </a:pPr>
            <a:r>
              <a:rPr lang="en-GB" dirty="0" smtClean="0"/>
              <a:t>Let consider if the ear shape takes on more than two discrete values(represented as pointy, oval and floppy in the Image below), thus we will utilise one-hot encoding to address these features too.</a:t>
            </a:r>
            <a:endParaRPr lang="en-GB" dirty="0"/>
          </a:p>
        </p:txBody>
      </p:sp>
      <p:pic>
        <p:nvPicPr>
          <p:cNvPr id="2150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568"/>
          <a:stretch/>
        </p:blipFill>
        <p:spPr bwMode="auto">
          <a:xfrm>
            <a:off x="321378" y="1317759"/>
            <a:ext cx="11020098" cy="505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58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08</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Using one-hot encoding of categorical features</a:t>
            </a:r>
            <a:endParaRPr kumimoji="1" lang="zh-CN" altLang="en-US" dirty="0"/>
          </a:p>
        </p:txBody>
      </p:sp>
      <p:sp>
        <p:nvSpPr>
          <p:cNvPr id="17" name="矩形 16"/>
          <p:cNvSpPr/>
          <p:nvPr/>
        </p:nvSpPr>
        <p:spPr>
          <a:xfrm>
            <a:off x="1028785" y="551969"/>
            <a:ext cx="8682774"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40358" y="59613"/>
            <a:ext cx="569769" cy="569769"/>
          </a:xfrm>
          <a:prstGeom prst="rect">
            <a:avLst/>
          </a:prstGeom>
        </p:spPr>
      </p:pic>
      <p:sp>
        <p:nvSpPr>
          <p:cNvPr id="7" name="Rectangle 6"/>
          <p:cNvSpPr/>
          <p:nvPr/>
        </p:nvSpPr>
        <p:spPr>
          <a:xfrm>
            <a:off x="153504" y="707756"/>
            <a:ext cx="11671738" cy="646331"/>
          </a:xfrm>
          <a:prstGeom prst="rect">
            <a:avLst/>
          </a:prstGeom>
        </p:spPr>
        <p:txBody>
          <a:bodyPr wrap="square">
            <a:spAutoFit/>
          </a:bodyPr>
          <a:lstStyle/>
          <a:p>
            <a:pPr marL="285750" indent="-285750" algn="just">
              <a:buFont typeface="Wingdings" pitchFamily="2" charset="2"/>
              <a:buChar char="v"/>
            </a:pPr>
            <a:r>
              <a:rPr lang="en-GB" dirty="0" smtClean="0"/>
              <a:t>If a categorical feature can take on k values, create k binary features (0 or 1 valued)</a:t>
            </a:r>
            <a:endParaRPr lang="en-GB" dirty="0"/>
          </a:p>
          <a:p>
            <a:pPr marL="285750" indent="-285750" algn="just">
              <a:buFont typeface="Wingdings" pitchFamily="2" charset="2"/>
              <a:buChar char="v"/>
            </a:pPr>
            <a:r>
              <a:rPr lang="en-GB" dirty="0" smtClean="0"/>
              <a:t>The representation of the one-hot encoding will flow in this manner below:</a:t>
            </a:r>
            <a:endParaRPr lang="en-GB"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68" y="1448683"/>
            <a:ext cx="11609841" cy="488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7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97807"/>
            <a:ext cx="970383" cy="652366"/>
          </a:xfrm>
        </p:spPr>
        <p:txBody>
          <a:bodyPr/>
          <a:lstStyle/>
          <a:p>
            <a:r>
              <a:rPr kumimoji="1" lang="en-US" altLang="zh-CN" dirty="0"/>
              <a:t>02</a:t>
            </a:r>
            <a:endParaRPr kumimoji="1" lang="zh-CN" altLang="en-US" dirty="0"/>
          </a:p>
        </p:txBody>
      </p:sp>
      <p:sp>
        <p:nvSpPr>
          <p:cNvPr id="3" name="文本占位符 2"/>
          <p:cNvSpPr>
            <a:spLocks noGrp="1"/>
          </p:cNvSpPr>
          <p:nvPr>
            <p:ph type="body" sz="quarter" idx="13"/>
          </p:nvPr>
        </p:nvSpPr>
        <p:spPr>
          <a:xfrm>
            <a:off x="1110083" y="-33728"/>
            <a:ext cx="6435012" cy="652366"/>
          </a:xfrm>
        </p:spPr>
        <p:txBody>
          <a:bodyPr/>
          <a:lstStyle/>
          <a:p>
            <a:r>
              <a:rPr kumimoji="1" lang="en-US" altLang="zh-CN" dirty="0"/>
              <a:t>Learning Outcomes</a:t>
            </a:r>
          </a:p>
        </p:txBody>
      </p:sp>
      <p:sp>
        <p:nvSpPr>
          <p:cNvPr id="17" name="矩形 16"/>
          <p:cNvSpPr/>
          <p:nvPr/>
        </p:nvSpPr>
        <p:spPr>
          <a:xfrm>
            <a:off x="1110261" y="513799"/>
            <a:ext cx="4801807" cy="70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220724" y="925443"/>
            <a:ext cx="11768736" cy="3947234"/>
          </a:xfrm>
          <a:prstGeom prst="rect">
            <a:avLst/>
          </a:prstGeom>
          <a:noFill/>
        </p:spPr>
        <p:txBody>
          <a:bodyPr wrap="square" rtlCol="0">
            <a:spAutoFit/>
          </a:bodyPr>
          <a:lstStyle/>
          <a:p>
            <a:pPr algn="just">
              <a:lnSpc>
                <a:spcPct val="150000"/>
              </a:lnSpc>
              <a:spcBef>
                <a:spcPts val="600"/>
              </a:spcBef>
            </a:pPr>
            <a:r>
              <a:rPr lang="en-US" sz="2300" b="1" kern="0" dirty="0">
                <a:latin typeface="Arial" pitchFamily="34" charset="0"/>
                <a:ea typeface="Microsoft YaHei" panose="020B0503020204020204" pitchFamily="34" charset="-122"/>
                <a:cs typeface="Arial" pitchFamily="34" charset="0"/>
                <a:sym typeface="+mn-lt"/>
              </a:rPr>
              <a:t>Students will be able to:</a:t>
            </a:r>
          </a:p>
          <a:p>
            <a:pPr marL="342900" indent="-342900" algn="just">
              <a:lnSpc>
                <a:spcPct val="150000"/>
              </a:lnSpc>
              <a:buFont typeface="Wingdings" pitchFamily="2" charset="2"/>
              <a:buChar char="v"/>
            </a:pPr>
            <a:r>
              <a:rPr lang="en-GB" sz="2400" dirty="0"/>
              <a:t>See what a decision tree looks like and how it can be used to make </a:t>
            </a:r>
            <a:r>
              <a:rPr lang="en-GB" sz="2400" dirty="0" smtClean="0"/>
              <a:t>predictions.</a:t>
            </a:r>
            <a:endParaRPr lang="en-GB" sz="2400" dirty="0"/>
          </a:p>
          <a:p>
            <a:pPr marL="342900" indent="-342900" algn="just">
              <a:lnSpc>
                <a:spcPct val="150000"/>
              </a:lnSpc>
              <a:buFont typeface="Wingdings" pitchFamily="2" charset="2"/>
              <a:buChar char="v"/>
            </a:pPr>
            <a:r>
              <a:rPr lang="en-GB" sz="2400" dirty="0"/>
              <a:t>Learn how a decision tree learns from training </a:t>
            </a:r>
            <a:r>
              <a:rPr lang="en-GB" sz="2400" dirty="0" smtClean="0"/>
              <a:t>data.</a:t>
            </a:r>
            <a:endParaRPr lang="en-GB" sz="2400" dirty="0"/>
          </a:p>
          <a:p>
            <a:pPr marL="342900" indent="-342900" algn="just">
              <a:lnSpc>
                <a:spcPct val="150000"/>
              </a:lnSpc>
              <a:buFont typeface="Wingdings" pitchFamily="2" charset="2"/>
              <a:buChar char="v"/>
            </a:pPr>
            <a:r>
              <a:rPr lang="en-GB" sz="2400" dirty="0"/>
              <a:t>Learn the "impurity" metric "entropy" and how it's used when building a decision </a:t>
            </a:r>
            <a:r>
              <a:rPr lang="en-GB" sz="2400" dirty="0" smtClean="0"/>
              <a:t>tree.</a:t>
            </a:r>
            <a:endParaRPr lang="en-GB" sz="2400" dirty="0"/>
          </a:p>
          <a:p>
            <a:pPr marL="342900" indent="-342900" algn="just">
              <a:lnSpc>
                <a:spcPct val="150000"/>
              </a:lnSpc>
              <a:buFont typeface="Wingdings" pitchFamily="2" charset="2"/>
              <a:buChar char="v"/>
            </a:pPr>
            <a:r>
              <a:rPr lang="en-GB" sz="2400" dirty="0" smtClean="0"/>
              <a:t>Learn </a:t>
            </a:r>
            <a:r>
              <a:rPr lang="en-GB" sz="2400" dirty="0"/>
              <a:t>when to use decision trees or neural </a:t>
            </a:r>
            <a:r>
              <a:rPr lang="en-GB" sz="2400" dirty="0" smtClean="0"/>
              <a:t>networks.</a:t>
            </a:r>
            <a:endParaRPr lang="en-GB" sz="2400" dirty="0"/>
          </a:p>
        </p:txBody>
      </p:sp>
      <p:pic>
        <p:nvPicPr>
          <p:cNvPr id="5" name="Picture 4" descr="learning outcome"/>
          <p:cNvPicPr>
            <a:picLocks noChangeAspect="1"/>
          </p:cNvPicPr>
          <p:nvPr/>
        </p:nvPicPr>
        <p:blipFill rotWithShape="1">
          <a:blip r:embed="rId2"/>
          <a:srcRect l="13072" r="9561"/>
          <a:stretch>
            <a:fillRect/>
          </a:stretch>
        </p:blipFill>
        <p:spPr>
          <a:xfrm>
            <a:off x="10218470" y="78822"/>
            <a:ext cx="1770990" cy="1328243"/>
          </a:xfrm>
          <a:prstGeom prst="rect">
            <a:avLst/>
          </a:prstGeom>
          <a:scene3d>
            <a:camera prst="orthographicFront">
              <a:rot lat="0" lon="0" rev="0"/>
            </a:camera>
            <a:lightRig rig="threePt" dir="t"/>
          </a:scene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08</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Using one-hot encoding of categorical features</a:t>
            </a:r>
            <a:endParaRPr kumimoji="1" lang="zh-CN" altLang="en-US" dirty="0"/>
          </a:p>
        </p:txBody>
      </p:sp>
      <p:sp>
        <p:nvSpPr>
          <p:cNvPr id="17" name="矩形 16"/>
          <p:cNvSpPr/>
          <p:nvPr/>
        </p:nvSpPr>
        <p:spPr>
          <a:xfrm>
            <a:off x="1028785" y="551969"/>
            <a:ext cx="8682774"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40358" y="59613"/>
            <a:ext cx="569769" cy="569769"/>
          </a:xfrm>
          <a:prstGeom prst="rect">
            <a:avLst/>
          </a:prstGeom>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63" y="892422"/>
            <a:ext cx="11083420" cy="519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84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08</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Using one-hot encoding in Neural Network</a:t>
            </a:r>
            <a:endParaRPr kumimoji="1" lang="zh-CN" altLang="en-US" dirty="0"/>
          </a:p>
        </p:txBody>
      </p:sp>
      <p:sp>
        <p:nvSpPr>
          <p:cNvPr id="17" name="矩形 16"/>
          <p:cNvSpPr/>
          <p:nvPr/>
        </p:nvSpPr>
        <p:spPr>
          <a:xfrm>
            <a:off x="1028785" y="551969"/>
            <a:ext cx="8682774"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40358" y="59613"/>
            <a:ext cx="569769" cy="569769"/>
          </a:xfrm>
          <a:prstGeom prst="rect">
            <a:avLst/>
          </a:prstGeom>
        </p:spPr>
      </p:pic>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63" y="707756"/>
            <a:ext cx="11750934" cy="549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46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08</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Using one-hot encoding in Neural Network</a:t>
            </a:r>
            <a:endParaRPr kumimoji="1" lang="zh-CN" altLang="en-US" dirty="0"/>
          </a:p>
        </p:txBody>
      </p:sp>
      <p:sp>
        <p:nvSpPr>
          <p:cNvPr id="17" name="矩形 16"/>
          <p:cNvSpPr/>
          <p:nvPr/>
        </p:nvSpPr>
        <p:spPr>
          <a:xfrm>
            <a:off x="1028785" y="551969"/>
            <a:ext cx="8682774"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40358" y="59613"/>
            <a:ext cx="569769" cy="569769"/>
          </a:xfrm>
          <a:prstGeom prst="rect">
            <a:avLst/>
          </a:prstGeom>
        </p:spPr>
      </p:pic>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63" y="707756"/>
            <a:ext cx="11750934" cy="549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08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474236"/>
            <a:ext cx="3975100" cy="3844213"/>
          </a:xfrm>
        </p:spPr>
        <p:txBody>
          <a:bodyPr/>
          <a:lstStyle/>
          <a:p>
            <a:r>
              <a:rPr kumimoji="1" lang="en-GB" altLang="zh-CN" sz="25000" dirty="0" smtClean="0"/>
              <a:t>09</a:t>
            </a:r>
            <a:endParaRPr kumimoji="1" lang="zh-CN" altLang="en-US" sz="25000" dirty="0"/>
          </a:p>
        </p:txBody>
      </p:sp>
      <p:sp>
        <p:nvSpPr>
          <p:cNvPr id="3" name="文本占位符 2"/>
          <p:cNvSpPr>
            <a:spLocks noGrp="1"/>
          </p:cNvSpPr>
          <p:nvPr>
            <p:ph type="body" sz="quarter" idx="13"/>
          </p:nvPr>
        </p:nvSpPr>
        <p:spPr>
          <a:xfrm>
            <a:off x="4165600" y="1474235"/>
            <a:ext cx="8026400" cy="3636245"/>
          </a:xfrm>
        </p:spPr>
        <p:txBody>
          <a:bodyPr anchor="ctr"/>
          <a:lstStyle/>
          <a:p>
            <a:pPr algn="ctr"/>
            <a:r>
              <a:rPr kumimoji="1" lang="en-US" altLang="zh-CN" sz="8000" dirty="0" smtClean="0"/>
              <a:t>Seminar </a:t>
            </a:r>
            <a:r>
              <a:rPr kumimoji="1" lang="en-US" altLang="zh-CN" sz="8000" dirty="0" smtClean="0"/>
              <a:t>1 </a:t>
            </a:r>
            <a:r>
              <a:rPr kumimoji="1" lang="en-US" altLang="zh-CN" sz="8000" dirty="0" smtClean="0"/>
              <a:t>– </a:t>
            </a:r>
          </a:p>
          <a:p>
            <a:pPr algn="ctr"/>
            <a:r>
              <a:rPr kumimoji="1" lang="en-US" altLang="zh-CN" sz="8000" dirty="0" smtClean="0"/>
              <a:t>Decision Tree</a:t>
            </a:r>
            <a:endParaRPr kumimoji="1" lang="zh-CN" altLang="en-US" sz="8000" dirty="0"/>
          </a:p>
        </p:txBody>
      </p:sp>
    </p:spTree>
    <p:extLst>
      <p:ext uri="{BB962C8B-B14F-4D97-AF65-F5344CB8AC3E}">
        <p14:creationId xmlns:p14="http://schemas.microsoft.com/office/powerpoint/2010/main" val="250525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GB" altLang="zh-CN" dirty="0" smtClean="0"/>
              <a:t>06</a:t>
            </a:r>
            <a:endParaRPr kumimoji="1" lang="zh-CN" altLang="en-US" dirty="0"/>
          </a:p>
        </p:txBody>
      </p:sp>
      <p:sp>
        <p:nvSpPr>
          <p:cNvPr id="3" name="文本占位符 2"/>
          <p:cNvSpPr>
            <a:spLocks noGrp="1"/>
          </p:cNvSpPr>
          <p:nvPr>
            <p:ph type="body" sz="quarter" idx="13"/>
          </p:nvPr>
        </p:nvSpPr>
        <p:spPr>
          <a:xfrm>
            <a:off x="1110082" y="174405"/>
            <a:ext cx="7271917" cy="652366"/>
          </a:xfrm>
        </p:spPr>
        <p:txBody>
          <a:bodyPr/>
          <a:lstStyle/>
          <a:p>
            <a:r>
              <a:rPr kumimoji="1" lang="en-US" altLang="zh-CN" dirty="0" smtClean="0"/>
              <a:t>Seminar </a:t>
            </a:r>
            <a:r>
              <a:rPr kumimoji="1" lang="en-US" altLang="zh-CN" dirty="0" smtClean="0"/>
              <a:t>1 – Decision Tree </a:t>
            </a:r>
            <a:r>
              <a:rPr kumimoji="1" lang="en-US" altLang="zh-CN" dirty="0" smtClean="0"/>
              <a:t>(Instructions)</a:t>
            </a:r>
            <a:endParaRPr kumimoji="1" lang="zh-CN" altLang="en-US" dirty="0"/>
          </a:p>
        </p:txBody>
      </p:sp>
      <p:sp>
        <p:nvSpPr>
          <p:cNvPr id="17" name="矩形 16"/>
          <p:cNvSpPr/>
          <p:nvPr/>
        </p:nvSpPr>
        <p:spPr>
          <a:xfrm>
            <a:off x="1110262" y="753573"/>
            <a:ext cx="7271738" cy="61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386715" y="1022189"/>
            <a:ext cx="11393170" cy="2108269"/>
          </a:xfrm>
          <a:prstGeom prst="rect">
            <a:avLst/>
          </a:prstGeom>
          <a:noFill/>
        </p:spPr>
        <p:txBody>
          <a:bodyPr wrap="square" rtlCol="0">
            <a:spAutoFit/>
          </a:bodyPr>
          <a:lstStyle/>
          <a:p>
            <a:pPr algn="just">
              <a:lnSpc>
                <a:spcPct val="150000"/>
              </a:lnSpc>
              <a:spcBef>
                <a:spcPts val="600"/>
              </a:spcBef>
            </a:pPr>
            <a:r>
              <a:rPr lang="en-GB" sz="2800" dirty="0" smtClean="0">
                <a:latin typeface="Arial" pitchFamily="34" charset="0"/>
                <a:cs typeface="Arial" pitchFamily="34" charset="0"/>
              </a:rPr>
              <a:t>Let’s understand how </a:t>
            </a:r>
            <a:r>
              <a:rPr lang="en-GB" sz="2800" dirty="0" smtClean="0">
                <a:latin typeface="Arial" pitchFamily="34" charset="0"/>
                <a:cs typeface="Arial" pitchFamily="34" charset="0"/>
              </a:rPr>
              <a:t>decision tree works</a:t>
            </a:r>
            <a:endParaRPr lang="en-GB" sz="2800" dirty="0" smtClean="0">
              <a:latin typeface="Arial" pitchFamily="34" charset="0"/>
              <a:cs typeface="Arial" pitchFamily="34" charset="0"/>
            </a:endParaRPr>
          </a:p>
          <a:p>
            <a:pPr marL="342900" indent="-342900" algn="just">
              <a:lnSpc>
                <a:spcPct val="150000"/>
              </a:lnSpc>
              <a:buFont typeface="Arial" pitchFamily="34" charset="0"/>
              <a:buChar char="•"/>
            </a:pPr>
            <a:r>
              <a:rPr lang="en-GB" sz="2800" dirty="0" smtClean="0">
                <a:latin typeface="Arial" pitchFamily="34" charset="0"/>
                <a:cs typeface="Arial" pitchFamily="34" charset="0"/>
              </a:rPr>
              <a:t>You’ll explore </a:t>
            </a:r>
            <a:r>
              <a:rPr lang="en-GB" sz="2800" dirty="0">
                <a:latin typeface="Arial" pitchFamily="34" charset="0"/>
                <a:cs typeface="Arial" pitchFamily="34" charset="0"/>
              </a:rPr>
              <a:t>the </a:t>
            </a:r>
            <a:r>
              <a:rPr lang="en-GB" sz="2800" dirty="0" smtClean="0">
                <a:latin typeface="Arial" pitchFamily="34" charset="0"/>
                <a:cs typeface="Arial" pitchFamily="34" charset="0"/>
              </a:rPr>
              <a:t>implementation of </a:t>
            </a:r>
            <a:r>
              <a:rPr lang="en-GB" sz="2800" dirty="0" smtClean="0">
                <a:latin typeface="Arial" pitchFamily="34" charset="0"/>
                <a:cs typeface="Arial" pitchFamily="34" charset="0"/>
              </a:rPr>
              <a:t>decision tree.</a:t>
            </a:r>
            <a:endParaRPr lang="en-GB" sz="2800" dirty="0">
              <a:latin typeface="Arial" pitchFamily="34" charset="0"/>
              <a:cs typeface="Arial" pitchFamily="34" charset="0"/>
            </a:endParaRPr>
          </a:p>
          <a:p>
            <a:pPr marL="342900" indent="-342900" algn="just">
              <a:lnSpc>
                <a:spcPct val="150000"/>
              </a:lnSpc>
              <a:spcBef>
                <a:spcPts val="600"/>
              </a:spcBef>
              <a:buFont typeface="Arial" pitchFamily="34" charset="0"/>
              <a:buChar char="•"/>
            </a:pPr>
            <a:r>
              <a:rPr lang="en-GB" sz="2800" kern="0" dirty="0" smtClean="0">
                <a:latin typeface="Arial" pitchFamily="34" charset="0"/>
                <a:ea typeface="Microsoft YaHei" panose="020B0503020204020204" pitchFamily="34" charset="-122"/>
                <a:cs typeface="Arial" pitchFamily="34" charset="0"/>
                <a:sym typeface="+mn-lt"/>
              </a:rPr>
              <a:t>Open </a:t>
            </a:r>
            <a:r>
              <a:rPr lang="en-GB" sz="2800" kern="0" dirty="0">
                <a:latin typeface="Arial" pitchFamily="34" charset="0"/>
                <a:ea typeface="Microsoft YaHei" panose="020B0503020204020204" pitchFamily="34" charset="-122"/>
                <a:cs typeface="Arial" pitchFamily="34" charset="0"/>
                <a:sym typeface="+mn-lt"/>
              </a:rPr>
              <a:t>the </a:t>
            </a:r>
            <a:r>
              <a:rPr lang="en-GB" sz="2800" kern="0" dirty="0">
                <a:latin typeface="Arial" pitchFamily="34" charset="0"/>
                <a:ea typeface="Microsoft YaHei" panose="020B0503020204020204" pitchFamily="34" charset="-122"/>
                <a:cs typeface="Arial" pitchFamily="34" charset="0"/>
                <a:sym typeface="+mn-lt"/>
              </a:rPr>
              <a:t>‘</a:t>
            </a:r>
            <a:r>
              <a:rPr lang="en-GB" sz="2800" kern="0" dirty="0" smtClean="0">
                <a:latin typeface="Arial" pitchFamily="34" charset="0"/>
                <a:ea typeface="Microsoft YaHei" panose="020B0503020204020204" pitchFamily="34" charset="-122"/>
                <a:cs typeface="Arial" pitchFamily="34" charset="0"/>
                <a:sym typeface="+mn-lt"/>
              </a:rPr>
              <a:t>W7_Decision_Trees.ipynb’ </a:t>
            </a:r>
            <a:r>
              <a:rPr lang="en-GB" sz="2800" kern="0" dirty="0" smtClean="0">
                <a:latin typeface="Arial" pitchFamily="34" charset="0"/>
                <a:ea typeface="Microsoft YaHei" panose="020B0503020204020204" pitchFamily="34" charset="-122"/>
                <a:cs typeface="Arial" pitchFamily="34" charset="0"/>
                <a:sym typeface="+mn-lt"/>
              </a:rPr>
              <a:t>file.</a:t>
            </a:r>
            <a:endParaRPr lang="en-US" sz="2800" kern="0" dirty="0">
              <a:latin typeface="Arial" pitchFamily="34" charset="0"/>
              <a:ea typeface="Microsoft YaHei" panose="020B0503020204020204" pitchFamily="34" charset="-122"/>
              <a:cs typeface="Arial" pitchFamily="34" charset="0"/>
              <a:sym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352942" y="82676"/>
            <a:ext cx="701896" cy="701896"/>
          </a:xfrm>
          <a:prstGeom prst="rect">
            <a:avLst/>
          </a:prstGeom>
        </p:spPr>
      </p:pic>
    </p:spTree>
    <p:extLst>
      <p:ext uri="{BB962C8B-B14F-4D97-AF65-F5344CB8AC3E}">
        <p14:creationId xmlns:p14="http://schemas.microsoft.com/office/powerpoint/2010/main" val="345661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GB" altLang="zh-CN" dirty="0" smtClean="0"/>
              <a:t>06</a:t>
            </a:r>
            <a:endParaRPr kumimoji="1" lang="zh-CN" altLang="en-US" dirty="0"/>
          </a:p>
        </p:txBody>
      </p:sp>
      <p:sp>
        <p:nvSpPr>
          <p:cNvPr id="3" name="文本占位符 2"/>
          <p:cNvSpPr>
            <a:spLocks noGrp="1"/>
          </p:cNvSpPr>
          <p:nvPr>
            <p:ph type="body" sz="quarter" idx="13"/>
          </p:nvPr>
        </p:nvSpPr>
        <p:spPr>
          <a:xfrm>
            <a:off x="1110083" y="174405"/>
            <a:ext cx="6435012" cy="652366"/>
          </a:xfrm>
        </p:spPr>
        <p:txBody>
          <a:bodyPr/>
          <a:lstStyle/>
          <a:p>
            <a:r>
              <a:rPr kumimoji="1" lang="en-US" altLang="zh-CN" dirty="0" smtClean="0"/>
              <a:t>Seminar </a:t>
            </a:r>
            <a:r>
              <a:rPr kumimoji="1" lang="en-US" altLang="zh-CN" dirty="0" smtClean="0"/>
              <a:t>1 – Decision Tree</a:t>
            </a:r>
            <a:endParaRPr kumimoji="1" lang="zh-CN" altLang="en-US" dirty="0"/>
          </a:p>
        </p:txBody>
      </p:sp>
      <p:sp>
        <p:nvSpPr>
          <p:cNvPr id="17" name="矩形 16"/>
          <p:cNvSpPr/>
          <p:nvPr/>
        </p:nvSpPr>
        <p:spPr>
          <a:xfrm>
            <a:off x="1110262" y="702773"/>
            <a:ext cx="5138138" cy="998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580354" y="1560921"/>
            <a:ext cx="10944578" cy="3293209"/>
          </a:xfrm>
          <a:prstGeom prst="rect">
            <a:avLst/>
          </a:prstGeom>
          <a:noFill/>
        </p:spPr>
        <p:txBody>
          <a:bodyPr wrap="square" rtlCol="0">
            <a:spAutoFit/>
          </a:bodyPr>
          <a:lstStyle/>
          <a:p>
            <a:pPr marL="342900" indent="-342900" algn="ctr">
              <a:lnSpc>
                <a:spcPct val="150000"/>
              </a:lnSpc>
              <a:spcBef>
                <a:spcPts val="600"/>
              </a:spcBef>
              <a:buFont typeface="Arial" pitchFamily="34" charset="0"/>
              <a:buChar char="•"/>
            </a:pPr>
            <a:r>
              <a:rPr lang="en-GB" sz="4400" dirty="0" smtClean="0">
                <a:solidFill>
                  <a:schemeClr val="bg2">
                    <a:lumMod val="50000"/>
                  </a:schemeClr>
                </a:solidFill>
                <a:latin typeface="Arial" pitchFamily="34" charset="0"/>
                <a:cs typeface="Arial" pitchFamily="34" charset="0"/>
              </a:rPr>
              <a:t>Open the jupyter</a:t>
            </a:r>
            <a:r>
              <a:rPr lang="en-GB" sz="4400" dirty="0">
                <a:solidFill>
                  <a:schemeClr val="bg2">
                    <a:lumMod val="50000"/>
                  </a:schemeClr>
                </a:solidFill>
                <a:latin typeface="Arial" pitchFamily="34" charset="0"/>
                <a:cs typeface="Arial" pitchFamily="34" charset="0"/>
              </a:rPr>
              <a:t> </a:t>
            </a:r>
            <a:r>
              <a:rPr lang="en-GB" sz="4400" dirty="0" smtClean="0">
                <a:solidFill>
                  <a:schemeClr val="bg2">
                    <a:lumMod val="50000"/>
                  </a:schemeClr>
                </a:solidFill>
                <a:latin typeface="Arial" pitchFamily="34" charset="0"/>
                <a:cs typeface="Arial" pitchFamily="34" charset="0"/>
              </a:rPr>
              <a:t>notebook file titled</a:t>
            </a:r>
          </a:p>
          <a:p>
            <a:pPr algn="ctr">
              <a:lnSpc>
                <a:spcPct val="150000"/>
              </a:lnSpc>
              <a:spcBef>
                <a:spcPts val="600"/>
              </a:spcBef>
            </a:pPr>
            <a:r>
              <a:rPr lang="en-GB" sz="4400" dirty="0" smtClean="0">
                <a:solidFill>
                  <a:schemeClr val="bg2">
                    <a:lumMod val="50000"/>
                  </a:schemeClr>
                </a:solidFill>
                <a:latin typeface="Arial" pitchFamily="34" charset="0"/>
                <a:cs typeface="Arial" pitchFamily="34" charset="0"/>
              </a:rPr>
              <a:t> </a:t>
            </a:r>
            <a:r>
              <a:rPr lang="en-GB" sz="4400" dirty="0" smtClean="0">
                <a:solidFill>
                  <a:schemeClr val="bg2">
                    <a:lumMod val="50000"/>
                  </a:schemeClr>
                </a:solidFill>
                <a:latin typeface="Arial" pitchFamily="34" charset="0"/>
                <a:cs typeface="Arial" pitchFamily="34" charset="0"/>
              </a:rPr>
              <a:t>‘</a:t>
            </a:r>
            <a:r>
              <a:rPr lang="en-GB" sz="4400" kern="0" dirty="0">
                <a:solidFill>
                  <a:srgbClr val="FF0000"/>
                </a:solidFill>
                <a:latin typeface="Arial" pitchFamily="34" charset="0"/>
                <a:ea typeface="Microsoft YaHei" panose="020B0503020204020204" pitchFamily="34" charset="-122"/>
                <a:cs typeface="Arial" pitchFamily="34" charset="0"/>
                <a:sym typeface="+mn-lt"/>
              </a:rPr>
              <a:t>W7_Decision_Trees.ipynb</a:t>
            </a:r>
            <a:r>
              <a:rPr lang="en-GB" sz="4400" dirty="0" smtClean="0">
                <a:solidFill>
                  <a:schemeClr val="bg2">
                    <a:lumMod val="50000"/>
                  </a:schemeClr>
                </a:solidFill>
                <a:latin typeface="Arial" pitchFamily="34" charset="0"/>
                <a:cs typeface="Arial" pitchFamily="34" charset="0"/>
              </a:rPr>
              <a:t>’ </a:t>
            </a:r>
          </a:p>
          <a:p>
            <a:pPr algn="ctr">
              <a:lnSpc>
                <a:spcPct val="150000"/>
              </a:lnSpc>
              <a:spcBef>
                <a:spcPts val="600"/>
              </a:spcBef>
            </a:pPr>
            <a:r>
              <a:rPr lang="en-GB" sz="4400" dirty="0" smtClean="0">
                <a:solidFill>
                  <a:schemeClr val="bg2">
                    <a:lumMod val="50000"/>
                  </a:schemeClr>
                </a:solidFill>
                <a:latin typeface="Arial" pitchFamily="34" charset="0"/>
                <a:cs typeface="Arial" pitchFamily="34" charset="0"/>
              </a:rPr>
              <a:t>on your browser. </a:t>
            </a:r>
            <a:endParaRPr lang="en-US" sz="4400" kern="0" dirty="0">
              <a:solidFill>
                <a:schemeClr val="bg2">
                  <a:lumMod val="50000"/>
                </a:schemeClr>
              </a:solidFill>
              <a:latin typeface="Arial" pitchFamily="34" charset="0"/>
              <a:ea typeface="Microsoft YaHei" panose="020B0503020204020204" pitchFamily="34" charset="-122"/>
              <a:cs typeface="Arial" pitchFamily="34" charset="0"/>
              <a:sym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379199" y="76201"/>
            <a:ext cx="726440" cy="726440"/>
          </a:xfrm>
          <a:prstGeom prst="rect">
            <a:avLst/>
          </a:prstGeom>
        </p:spPr>
      </p:pic>
    </p:spTree>
    <p:extLst>
      <p:ext uri="{BB962C8B-B14F-4D97-AF65-F5344CB8AC3E}">
        <p14:creationId xmlns:p14="http://schemas.microsoft.com/office/powerpoint/2010/main" val="406336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673860" y="1619885"/>
            <a:ext cx="9062720" cy="3408045"/>
          </a:xfrm>
        </p:spPr>
        <p:txBody>
          <a:bodyPr/>
          <a:lstStyle/>
          <a:p>
            <a:pPr algn="ctr"/>
            <a:r>
              <a:rPr lang="en-US">
                <a:solidFill>
                  <a:schemeClr val="accent1"/>
                </a:solidFill>
                <a:effectLst>
                  <a:outerShdw blurRad="38100" dist="25400" dir="5400000" algn="ctr" rotWithShape="0">
                    <a:srgbClr val="6E747A">
                      <a:alpha val="43000"/>
                    </a:srgbClr>
                  </a:outerShdw>
                </a:effectLst>
              </a:rPr>
              <a:t>Thanks for        Listening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References</a:t>
            </a:r>
            <a:endParaRPr kumimoji="1" lang="zh-CN" altLang="en-US" dirty="0"/>
          </a:p>
        </p:txBody>
      </p:sp>
      <p:sp>
        <p:nvSpPr>
          <p:cNvPr id="13" name="矩形 12"/>
          <p:cNvSpPr/>
          <p:nvPr/>
        </p:nvSpPr>
        <p:spPr>
          <a:xfrm>
            <a:off x="970280" y="766548"/>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268019" y="1131456"/>
            <a:ext cx="11682248" cy="4721292"/>
          </a:xfrm>
          <a:prstGeom prst="rect">
            <a:avLst/>
          </a:prstGeom>
          <a:noFill/>
        </p:spPr>
        <p:txBody>
          <a:bodyPr wrap="square" rtlCol="0">
            <a:spAutoFit/>
          </a:bodyPr>
          <a:lstStyle/>
          <a:p>
            <a:pPr indent="0" algn="just">
              <a:lnSpc>
                <a:spcPct val="130000"/>
              </a:lnSpc>
              <a:spcBef>
                <a:spcPts val="600"/>
              </a:spcBef>
              <a:buFont typeface="Wingdings" panose="05000000000000000000" charset="0"/>
              <a:buNone/>
            </a:pPr>
            <a:r>
              <a:rPr lang="en-US" sz="2700" kern="0" dirty="0" smtClean="0">
                <a:latin typeface="Times New Roman" panose="02020603050405020304" charset="0"/>
                <a:ea typeface="Microsoft YaHei" panose="020B0503020204020204" pitchFamily="34" charset="-122"/>
                <a:cs typeface="Times New Roman" panose="02020603050405020304" charset="0"/>
                <a:sym typeface="+mn-lt"/>
              </a:rPr>
              <a:t>1</a:t>
            </a:r>
            <a:r>
              <a:rPr lang="en-US" sz="2700" kern="0" dirty="0">
                <a:latin typeface="Times New Roman" panose="02020603050405020304" charset="0"/>
                <a:ea typeface="Microsoft YaHei" panose="020B0503020204020204" pitchFamily="34" charset="-122"/>
                <a:cs typeface="Times New Roman" panose="02020603050405020304" charset="0"/>
                <a:sym typeface="+mn-lt"/>
              </a:rPr>
              <a:t>. Bishop, C. M. (2006). Pattern Recognition and Machine Learning. Springer.</a:t>
            </a:r>
          </a:p>
          <a:p>
            <a:pPr indent="0" algn="just">
              <a:lnSpc>
                <a:spcPct val="130000"/>
              </a:lnSpc>
              <a:spcBef>
                <a:spcPts val="600"/>
              </a:spcBef>
              <a:buFont typeface="Wingdings" panose="05000000000000000000" charset="0"/>
              <a:buNone/>
            </a:pPr>
            <a:r>
              <a:rPr lang="en-US" sz="2700" kern="0" dirty="0">
                <a:latin typeface="Times New Roman" panose="02020603050405020304" charset="0"/>
                <a:ea typeface="Microsoft YaHei" panose="020B0503020204020204" pitchFamily="34" charset="-122"/>
                <a:cs typeface="Times New Roman" panose="02020603050405020304" charset="0"/>
                <a:sym typeface="+mn-lt"/>
              </a:rPr>
              <a:t>2. Géron, A. (2019). Hands-On Machine Learning with Scikit-Learn, Keras, and TensorFlow. O'Reilly Media.</a:t>
            </a:r>
          </a:p>
          <a:p>
            <a:pPr indent="0" algn="just">
              <a:lnSpc>
                <a:spcPct val="130000"/>
              </a:lnSpc>
              <a:spcBef>
                <a:spcPts val="600"/>
              </a:spcBef>
              <a:buFont typeface="Wingdings" panose="05000000000000000000" charset="0"/>
              <a:buNone/>
            </a:pPr>
            <a:r>
              <a:rPr lang="en-US" sz="2700" kern="0" dirty="0">
                <a:latin typeface="Times New Roman" panose="02020603050405020304" charset="0"/>
                <a:ea typeface="Microsoft YaHei" panose="020B0503020204020204" pitchFamily="34" charset="-122"/>
                <a:cs typeface="Times New Roman" panose="02020603050405020304" charset="0"/>
                <a:sym typeface="+mn-lt"/>
              </a:rPr>
              <a:t>3. Murphy, K. P. (2012). Machine Learning: A Probabilistic Perspective. MIT Press.</a:t>
            </a:r>
          </a:p>
          <a:p>
            <a:pPr indent="0" algn="just">
              <a:lnSpc>
                <a:spcPct val="130000"/>
              </a:lnSpc>
              <a:spcBef>
                <a:spcPts val="600"/>
              </a:spcBef>
              <a:buFont typeface="Wingdings" panose="05000000000000000000" charset="0"/>
              <a:buNone/>
            </a:pPr>
            <a:r>
              <a:rPr lang="en-US" sz="2700" kern="0" dirty="0">
                <a:latin typeface="Times New Roman" panose="02020603050405020304" charset="0"/>
                <a:ea typeface="Microsoft YaHei" panose="020B0503020204020204" pitchFamily="34" charset="-122"/>
                <a:cs typeface="Times New Roman" panose="02020603050405020304" charset="0"/>
                <a:sym typeface="+mn-lt"/>
              </a:rPr>
              <a:t>4. Goodfellow, I., Bengio, Y., &amp; Courville, A. (2016). Deep Learning. MIT Press.</a:t>
            </a:r>
          </a:p>
          <a:p>
            <a:pPr indent="0" algn="just">
              <a:lnSpc>
                <a:spcPct val="130000"/>
              </a:lnSpc>
              <a:spcBef>
                <a:spcPts val="600"/>
              </a:spcBef>
              <a:buFont typeface="Wingdings" panose="05000000000000000000" charset="0"/>
              <a:buNone/>
            </a:pPr>
            <a:r>
              <a:rPr lang="en-US" sz="2700" kern="0" dirty="0">
                <a:latin typeface="Times New Roman" panose="02020603050405020304" charset="0"/>
                <a:ea typeface="Microsoft YaHei" panose="020B0503020204020204" pitchFamily="34" charset="-122"/>
                <a:cs typeface="Times New Roman" panose="02020603050405020304" charset="0"/>
                <a:sym typeface="+mn-lt"/>
              </a:rPr>
              <a:t>5. Hastie, T., Tibshirani, R., &amp; Friedman, J. (2009). The Elements of Statistical Learning: Data Mining, Inference, and Prediction. Springer.</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7347" r="17756"/>
          <a:stretch>
            <a:fillRect/>
          </a:stretch>
        </p:blipFill>
        <p:spPr>
          <a:xfrm flipH="1">
            <a:off x="10957033" y="0"/>
            <a:ext cx="1219200" cy="11967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4966996" y="1474235"/>
            <a:ext cx="6696270" cy="3636245"/>
          </a:xfrm>
        </p:spPr>
        <p:txBody>
          <a:bodyPr anchor="ctr"/>
          <a:lstStyle/>
          <a:p>
            <a:pPr algn="ctr"/>
            <a:r>
              <a:rPr kumimoji="1" lang="en-US" altLang="zh-CN" sz="9600" dirty="0" smtClean="0"/>
              <a:t>Decision Trees</a:t>
            </a:r>
            <a:endParaRPr kumimoji="1" lang="zh-CN" altLang="en-US" sz="9600" dirty="0"/>
          </a:p>
        </p:txBody>
      </p:sp>
    </p:spTree>
    <p:extLst>
      <p:ext uri="{BB962C8B-B14F-4D97-AF65-F5344CB8AC3E}">
        <p14:creationId xmlns:p14="http://schemas.microsoft.com/office/powerpoint/2010/main" val="38501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51283"/>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59599" y="-1475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flipV="1">
            <a:off x="914485" y="430050"/>
            <a:ext cx="33019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618030" y="59614"/>
            <a:ext cx="492098" cy="492098"/>
          </a:xfrm>
          <a:prstGeom prst="rect">
            <a:avLst/>
          </a:prstGeom>
        </p:spPr>
      </p:pic>
      <p:sp>
        <p:nvSpPr>
          <p:cNvPr id="4" name="Rectangle 3"/>
          <p:cNvSpPr/>
          <p:nvPr/>
        </p:nvSpPr>
        <p:spPr>
          <a:xfrm>
            <a:off x="8855" y="632411"/>
            <a:ext cx="11967245" cy="1200329"/>
          </a:xfrm>
          <a:prstGeom prst="rect">
            <a:avLst/>
          </a:prstGeom>
        </p:spPr>
        <p:txBody>
          <a:bodyPr wrap="square">
            <a:spAutoFit/>
          </a:bodyPr>
          <a:lstStyle/>
          <a:p>
            <a:pPr marL="457200" indent="-457200" algn="just">
              <a:buFont typeface="Wingdings" pitchFamily="2" charset="2"/>
              <a:buChar char="v"/>
            </a:pPr>
            <a:r>
              <a:rPr lang="en-GB" sz="2400" dirty="0" smtClean="0"/>
              <a:t>Consider, you are </a:t>
            </a:r>
            <a:r>
              <a:rPr lang="en-GB" sz="2400" dirty="0"/>
              <a:t>running a cat adoption </a:t>
            </a:r>
            <a:r>
              <a:rPr lang="en-GB" sz="2400" dirty="0" smtClean="0"/>
              <a:t>centre</a:t>
            </a:r>
            <a:r>
              <a:rPr lang="en-GB" sz="2400" dirty="0"/>
              <a:t> </a:t>
            </a:r>
            <a:r>
              <a:rPr lang="en-GB" sz="2400" dirty="0" smtClean="0"/>
              <a:t>and </a:t>
            </a:r>
            <a:r>
              <a:rPr lang="en-GB" sz="2400" dirty="0"/>
              <a:t>given a few features, </a:t>
            </a:r>
            <a:r>
              <a:rPr lang="en-GB" sz="2400" dirty="0" smtClean="0"/>
              <a:t>you </a:t>
            </a:r>
            <a:r>
              <a:rPr lang="en-GB" sz="2400" dirty="0"/>
              <a:t>want to train a classifier to </a:t>
            </a:r>
            <a:r>
              <a:rPr lang="en-GB" sz="2400" dirty="0" smtClean="0"/>
              <a:t>quickly </a:t>
            </a:r>
            <a:r>
              <a:rPr lang="en-GB" sz="2400" dirty="0"/>
              <a:t>tell you if an animal is a cat or not</a:t>
            </a:r>
            <a:r>
              <a:rPr lang="en-GB" sz="2400" dirty="0" smtClean="0"/>
              <a:t>. The image below has 10 </a:t>
            </a:r>
            <a:r>
              <a:rPr lang="en-GB" sz="2400" dirty="0"/>
              <a:t>training </a:t>
            </a:r>
            <a:r>
              <a:rPr lang="en-GB" sz="2400" dirty="0" smtClean="0"/>
              <a:t>examples.</a:t>
            </a:r>
            <a:r>
              <a:rPr lang="en-GB" sz="2400" dirty="0"/>
              <a:t> </a:t>
            </a:r>
            <a:endParaRPr lang="en-GB" sz="2400" dirty="0" smtClean="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49" r="1462"/>
          <a:stretch/>
        </p:blipFill>
        <p:spPr bwMode="auto">
          <a:xfrm>
            <a:off x="358008" y="1832740"/>
            <a:ext cx="11446738" cy="452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51283"/>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59599" y="-1475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flipV="1">
            <a:off x="914485" y="430050"/>
            <a:ext cx="33019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607799" y="59613"/>
            <a:ext cx="502329" cy="502329"/>
          </a:xfrm>
          <a:prstGeom prst="rect">
            <a:avLst/>
          </a:prstGeom>
        </p:spPr>
      </p:pic>
      <p:sp>
        <p:nvSpPr>
          <p:cNvPr id="4" name="Rectangle 3"/>
          <p:cNvSpPr/>
          <p:nvPr/>
        </p:nvSpPr>
        <p:spPr>
          <a:xfrm>
            <a:off x="8855" y="632411"/>
            <a:ext cx="11967245" cy="5632311"/>
          </a:xfrm>
          <a:prstGeom prst="rect">
            <a:avLst/>
          </a:prstGeom>
        </p:spPr>
        <p:txBody>
          <a:bodyPr wrap="square">
            <a:spAutoFit/>
          </a:bodyPr>
          <a:lstStyle/>
          <a:p>
            <a:pPr marL="457200" indent="-457200" algn="just">
              <a:buFont typeface="Wingdings" pitchFamily="2" charset="2"/>
              <a:buChar char="v"/>
            </a:pPr>
            <a:r>
              <a:rPr lang="en-GB" sz="2400" dirty="0" smtClean="0"/>
              <a:t>With the 10 </a:t>
            </a:r>
            <a:r>
              <a:rPr lang="en-GB" sz="2400" dirty="0"/>
              <a:t>examples, </a:t>
            </a:r>
            <a:r>
              <a:rPr lang="en-GB" sz="2400" dirty="0" smtClean="0"/>
              <a:t>we're </a:t>
            </a:r>
            <a:r>
              <a:rPr lang="en-GB" sz="2400" dirty="0"/>
              <a:t>going to have features </a:t>
            </a:r>
            <a:r>
              <a:rPr lang="en-GB" sz="2400" dirty="0" smtClean="0"/>
              <a:t>regarding </a:t>
            </a:r>
            <a:r>
              <a:rPr lang="en-GB" sz="2400" dirty="0"/>
              <a:t>the animal's ear shape, </a:t>
            </a:r>
            <a:r>
              <a:rPr lang="en-GB" sz="2400" dirty="0" smtClean="0"/>
              <a:t>face </a:t>
            </a:r>
            <a:r>
              <a:rPr lang="en-GB" sz="2400" dirty="0"/>
              <a:t>shape, whether it has whiskers, </a:t>
            </a:r>
            <a:r>
              <a:rPr lang="en-GB" sz="2400" dirty="0" smtClean="0"/>
              <a:t>and </a:t>
            </a:r>
            <a:r>
              <a:rPr lang="en-GB" sz="2400" dirty="0"/>
              <a:t>then the ground truth label that you want to </a:t>
            </a:r>
            <a:r>
              <a:rPr lang="en-GB" sz="2400" dirty="0" smtClean="0"/>
              <a:t>predict </a:t>
            </a:r>
            <a:r>
              <a:rPr lang="en-GB" sz="2400" dirty="0"/>
              <a:t>this animal </a:t>
            </a:r>
            <a:r>
              <a:rPr lang="en-GB" sz="2400" dirty="0" smtClean="0"/>
              <a:t> as cat</a:t>
            </a:r>
            <a:r>
              <a:rPr lang="en-GB" sz="2400" dirty="0"/>
              <a:t>. </a:t>
            </a:r>
            <a:endParaRPr lang="en-GB" sz="2400" dirty="0" smtClean="0"/>
          </a:p>
          <a:p>
            <a:pPr marL="457200" indent="-457200" algn="just">
              <a:buFont typeface="Wingdings" pitchFamily="2" charset="2"/>
              <a:buChar char="v"/>
            </a:pPr>
            <a:r>
              <a:rPr lang="en-GB" sz="2400" dirty="0" smtClean="0"/>
              <a:t>The </a:t>
            </a:r>
            <a:r>
              <a:rPr lang="en-GB" sz="2400" dirty="0"/>
              <a:t>first example has pointy ears, </a:t>
            </a:r>
            <a:r>
              <a:rPr lang="en-GB" sz="2400" dirty="0" smtClean="0"/>
              <a:t>round face &amp; </a:t>
            </a:r>
            <a:r>
              <a:rPr lang="en-GB" sz="2400" dirty="0"/>
              <a:t>whiskers </a:t>
            </a:r>
            <a:r>
              <a:rPr lang="en-GB" sz="2400" dirty="0" smtClean="0"/>
              <a:t>which indicate cat</a:t>
            </a:r>
            <a:r>
              <a:rPr lang="en-GB" sz="2400" dirty="0"/>
              <a:t>. </a:t>
            </a:r>
            <a:endParaRPr lang="en-GB" sz="2400" dirty="0" smtClean="0"/>
          </a:p>
          <a:p>
            <a:pPr marL="457200" indent="-457200" algn="just">
              <a:buFont typeface="Wingdings" pitchFamily="2" charset="2"/>
              <a:buChar char="v"/>
            </a:pPr>
            <a:r>
              <a:rPr lang="en-GB" sz="2400" dirty="0" smtClean="0"/>
              <a:t>The </a:t>
            </a:r>
            <a:r>
              <a:rPr lang="en-GB" sz="2400" dirty="0"/>
              <a:t>second example has floppy ears, </a:t>
            </a:r>
            <a:r>
              <a:rPr lang="en-GB" sz="2400" dirty="0" smtClean="0"/>
              <a:t>the </a:t>
            </a:r>
            <a:r>
              <a:rPr lang="en-GB" sz="2400" dirty="0"/>
              <a:t>face shape is not round, </a:t>
            </a:r>
            <a:r>
              <a:rPr lang="en-GB" sz="2400" dirty="0" smtClean="0"/>
              <a:t>whiskers </a:t>
            </a:r>
            <a:r>
              <a:rPr lang="en-GB" sz="2400" dirty="0"/>
              <a:t>are present, and </a:t>
            </a:r>
            <a:r>
              <a:rPr lang="en-GB" sz="2400" dirty="0" smtClean="0"/>
              <a:t>yes,</a:t>
            </a:r>
            <a:r>
              <a:rPr lang="en-GB" sz="2400" dirty="0"/>
              <a:t> </a:t>
            </a:r>
            <a:r>
              <a:rPr lang="en-GB" sz="2400" dirty="0" smtClean="0"/>
              <a:t>that </a:t>
            </a:r>
            <a:r>
              <a:rPr lang="en-GB" sz="2400" dirty="0"/>
              <a:t>is a cat, and so on for the rest of the examples. </a:t>
            </a:r>
            <a:endParaRPr lang="en-GB" sz="2400" dirty="0" smtClean="0"/>
          </a:p>
          <a:p>
            <a:pPr marL="457200" indent="-457200" algn="just">
              <a:buFont typeface="Wingdings" pitchFamily="2" charset="2"/>
              <a:buChar char="v"/>
            </a:pPr>
            <a:r>
              <a:rPr lang="en-GB" sz="2400" dirty="0"/>
              <a:t>This dataset has five cats and five dogs in it. The input features X are </a:t>
            </a:r>
            <a:r>
              <a:rPr lang="en-GB" sz="2400" dirty="0" smtClean="0"/>
              <a:t>the first </a:t>
            </a:r>
            <a:r>
              <a:rPr lang="en-GB" sz="2400" dirty="0"/>
              <a:t>three columns, and the target output that you want to predict, Y, is </a:t>
            </a:r>
            <a:r>
              <a:rPr lang="en-GB" sz="2400" dirty="0" smtClean="0"/>
              <a:t>the last (4</a:t>
            </a:r>
            <a:r>
              <a:rPr lang="en-GB" sz="2400" baseline="30000" dirty="0" smtClean="0"/>
              <a:t>th</a:t>
            </a:r>
            <a:r>
              <a:rPr lang="en-GB" sz="2400" dirty="0" smtClean="0"/>
              <a:t>) column showing</a:t>
            </a:r>
            <a:r>
              <a:rPr lang="en-GB" sz="2400" dirty="0"/>
              <a:t> is this a cat or </a:t>
            </a:r>
            <a:r>
              <a:rPr lang="en-GB" sz="2400" dirty="0" smtClean="0"/>
              <a:t>not?</a:t>
            </a:r>
            <a:r>
              <a:rPr lang="en-GB" sz="2400" dirty="0"/>
              <a:t> </a:t>
            </a:r>
          </a:p>
          <a:p>
            <a:pPr marL="457200" indent="-457200" algn="just">
              <a:buFont typeface="Wingdings" pitchFamily="2" charset="2"/>
              <a:buChar char="v"/>
            </a:pPr>
            <a:r>
              <a:rPr lang="en-GB" sz="2400" dirty="0"/>
              <a:t>In this example, the features X take on categorical values. In other words, the features take on just a few discrete values. </a:t>
            </a:r>
          </a:p>
          <a:p>
            <a:pPr marL="457200" indent="-457200" algn="just">
              <a:buFont typeface="Wingdings" pitchFamily="2" charset="2"/>
              <a:buChar char="v"/>
            </a:pPr>
            <a:r>
              <a:rPr lang="en-GB" sz="2400" dirty="0" smtClean="0"/>
              <a:t>The ear shapes </a:t>
            </a:r>
            <a:r>
              <a:rPr lang="en-GB" sz="2400" dirty="0"/>
              <a:t>are either pointy or floppy. </a:t>
            </a:r>
          </a:p>
          <a:p>
            <a:pPr marL="457200" indent="-457200" algn="just">
              <a:buFont typeface="Wingdings" pitchFamily="2" charset="2"/>
              <a:buChar char="v"/>
            </a:pPr>
            <a:r>
              <a:rPr lang="en-GB" sz="2400" dirty="0"/>
              <a:t>The face shape </a:t>
            </a:r>
            <a:r>
              <a:rPr lang="en-GB" sz="2400" dirty="0" smtClean="0"/>
              <a:t>is </a:t>
            </a:r>
            <a:r>
              <a:rPr lang="en-GB" sz="2400" dirty="0"/>
              <a:t>round or not round and whiskers are either present or absent. This is a binary classification task because the labels </a:t>
            </a:r>
            <a:r>
              <a:rPr lang="en-GB" sz="2400" dirty="0" smtClean="0"/>
              <a:t>are either 1 or 0.</a:t>
            </a:r>
            <a:endParaRPr lang="en-GB" sz="2400" dirty="0"/>
          </a:p>
          <a:p>
            <a:pPr marL="457200" indent="-457200" algn="just">
              <a:buFont typeface="Wingdings" pitchFamily="2" charset="2"/>
              <a:buChar char="v"/>
            </a:pPr>
            <a:endParaRPr lang="en-GB" sz="2400" dirty="0" smtClean="0"/>
          </a:p>
        </p:txBody>
      </p:sp>
    </p:spTree>
    <p:extLst>
      <p:ext uri="{BB962C8B-B14F-4D97-AF65-F5344CB8AC3E}">
        <p14:creationId xmlns:p14="http://schemas.microsoft.com/office/powerpoint/2010/main" val="224217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p:cTn id="35"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p:cTn id="42"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 calcmode="lin" valueType="num">
                                      <p:cBhvr>
                                        <p:cTn id="49"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178283"/>
            <a:ext cx="796705" cy="500428"/>
          </a:xfrm>
        </p:spPr>
        <p:txBody>
          <a:bodyPr/>
          <a:lstStyle/>
          <a:p>
            <a:r>
              <a:rPr kumimoji="1" lang="en-US" altLang="zh-CN" dirty="0" smtClean="0"/>
              <a:t>04</a:t>
            </a:r>
            <a:endParaRPr kumimoji="1" lang="zh-CN" altLang="en-US" dirty="0"/>
          </a:p>
        </p:txBody>
      </p:sp>
      <p:sp>
        <p:nvSpPr>
          <p:cNvPr id="3" name="文本占位符 2"/>
          <p:cNvSpPr>
            <a:spLocks noGrp="1"/>
          </p:cNvSpPr>
          <p:nvPr>
            <p:ph type="body" sz="quarter" idx="13"/>
          </p:nvPr>
        </p:nvSpPr>
        <p:spPr>
          <a:xfrm>
            <a:off x="1059599" y="-71389"/>
            <a:ext cx="8958580" cy="779145"/>
          </a:xfrm>
        </p:spPr>
        <p:txBody>
          <a:bodyPr/>
          <a:lstStyle/>
          <a:p>
            <a:r>
              <a:rPr kumimoji="1" lang="en-US" altLang="zh-CN" dirty="0" smtClean="0"/>
              <a:t>Decision Tree</a:t>
            </a:r>
            <a:endParaRPr kumimoji="1" lang="zh-CN" altLang="en-US" dirty="0"/>
          </a:p>
        </p:txBody>
      </p:sp>
      <p:sp>
        <p:nvSpPr>
          <p:cNvPr id="17" name="矩形 16"/>
          <p:cNvSpPr/>
          <p:nvPr/>
        </p:nvSpPr>
        <p:spPr>
          <a:xfrm>
            <a:off x="1028785" y="551969"/>
            <a:ext cx="288281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21532" y="59613"/>
            <a:ext cx="688597" cy="688597"/>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4" t="8047" r="879" b="2507"/>
          <a:stretch/>
        </p:blipFill>
        <p:spPr bwMode="auto">
          <a:xfrm>
            <a:off x="889000" y="914400"/>
            <a:ext cx="9740900"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82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Microsoft YaHei" panose="020B0503020204020204" pitchFamily="34" charset="-122"/>
            <a:ea typeface="Microsoft YaHei"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Microsoft YaHei" panose="020B0503020204020204" pitchFamily="34" charset="-122"/>
            <a:ea typeface="Microsoft YaHei" panose="020B0503020204020204" pitchFamily="34" charset="-122"/>
            <a:cs typeface="+mn-ea"/>
            <a:sym typeface="+mn-lt"/>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5190</TotalTime>
  <Words>998</Words>
  <Application>Microsoft Office PowerPoint</Application>
  <PresentationFormat>Custom</PresentationFormat>
  <Paragraphs>206</Paragraphs>
  <Slides>46</Slides>
  <Notes>0</Notes>
  <HiddenSlides>0</HiddenSlides>
  <MMClips>0</MMClip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模板页面</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Grace</cp:lastModifiedBy>
  <cp:revision>362</cp:revision>
  <dcterms:created xsi:type="dcterms:W3CDTF">2015-08-18T02:51:00Z</dcterms:created>
  <dcterms:modified xsi:type="dcterms:W3CDTF">2023-11-13T12:35:16Z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1033-11.2.0.11537</vt:lpwstr>
  </property>
  <property fmtid="{D5CDD505-2E9C-101B-9397-08002B2CF9AE}" pid="3" name="ICV">
    <vt:lpwstr>34F521039A3A4338B673C32A4D87CC2D</vt:lpwstr>
  </property>
</Properties>
</file>